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png"/>
  <Override PartName="/ppt/media/image4.jpg" ContentType="image/png"/>
  <Override PartName="/ppt/media/image5.jpg" ContentType="image/png"/>
  <Override PartName="/ppt/media/image6.jpg" ContentType="image/png"/>
  <Override PartName="/ppt/media/image7.jpg" ContentType="image/png"/>
  <Override PartName="/ppt/media/image8.jpg" ContentType="image/png"/>
  <Override PartName="/ppt/media/image9.jpg" ContentType="image/png"/>
  <Override PartName="/ppt/media/image10.jpg" ContentType="image/png"/>
  <Override PartName="/ppt/media/image11.jpg" ContentType="image/png"/>
  <Override PartName="/ppt/media/image12.jpg" ContentType="image/png"/>
  <Override PartName="/ppt/media/image13.jpg" ContentType="image/png"/>
  <Override PartName="/ppt/media/image14.jpg" ContentType="image/png"/>
  <Override PartName="/ppt/media/image15.jpg" ContentType="image/png"/>
  <Override PartName="/ppt/media/image16.jpg" ContentType="image/png"/>
  <Override PartName="/ppt/media/image17.jpg" ContentType="image/png"/>
  <Override PartName="/ppt/media/image18.jpg" ContentType="image/png"/>
  <Override PartName="/ppt/media/image1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197"/>
  </p:normalViewPr>
  <p:slideViewPr>
    <p:cSldViewPr snapToGrid="0" snapToObjects="1">
      <p:cViewPr>
        <p:scale>
          <a:sx n="100" d="100"/>
          <a:sy n="100" d="100"/>
        </p:scale>
        <p:origin x="1000"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9/4/22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9/4/22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9/4/22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cience.org.au/curious/earth-environment/things-you-need-know-about-bushfire-behaviour" TargetMode="External"/><Relationship Id="rId2" Type="http://schemas.openxmlformats.org/officeDocument/2006/relationships/hyperlink" Target="https://www.nwcg.gov/publications/pms437/cffdrs/fire-weather-index-system" TargetMode="External"/><Relationship Id="rId1" Type="http://schemas.openxmlformats.org/officeDocument/2006/relationships/slideLayout" Target="../slideLayouts/slideLayout2.xml"/><Relationship Id="rId5" Type="http://schemas.openxmlformats.org/officeDocument/2006/relationships/hyperlink" Target="https://www.researchgate.net/publication/266687131_Problems_of_Choquet_Integral_Practical_Applications" TargetMode="External"/><Relationship Id="rId4" Type="http://schemas.openxmlformats.org/officeDocument/2006/relationships/hyperlink" Target="https://wildfire.alberta.ca/wildfire-status/fire-weather/understanding-fire-weather.aspx"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20.jpe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D0A7-4EB5-DE5A-6468-5817B50AB64A}"/>
              </a:ext>
            </a:extLst>
          </p:cNvPr>
          <p:cNvSpPr>
            <a:spLocks noGrp="1"/>
          </p:cNvSpPr>
          <p:nvPr>
            <p:ph type="ctrTitle"/>
          </p:nvPr>
        </p:nvSpPr>
        <p:spPr/>
        <p:txBody>
          <a:bodyPr>
            <a:normAutofit/>
          </a:bodyPr>
          <a:lstStyle/>
          <a:p>
            <a:r>
              <a:rPr lang="en-US" sz="3200" b="1" dirty="0"/>
              <a:t>SIT718 – REAL WORLD ANALYTICS 			  	</a:t>
            </a:r>
            <a:r>
              <a:rPr lang="en-US" sz="2800" i="1" dirty="0"/>
              <a:t>(ASSIGNMENT 2 – task 5)</a:t>
            </a:r>
          </a:p>
        </p:txBody>
      </p:sp>
      <p:sp>
        <p:nvSpPr>
          <p:cNvPr id="3" name="Subtitle 2">
            <a:extLst>
              <a:ext uri="{FF2B5EF4-FFF2-40B4-BE49-F238E27FC236}">
                <a16:creationId xmlns:a16="http://schemas.microsoft.com/office/drawing/2014/main" id="{1DEEEA98-1D1D-6C2F-27C2-210C8D524215}"/>
              </a:ext>
            </a:extLst>
          </p:cNvPr>
          <p:cNvSpPr>
            <a:spLocks noGrp="1"/>
          </p:cNvSpPr>
          <p:nvPr>
            <p:ph type="subTitle" idx="1"/>
          </p:nvPr>
        </p:nvSpPr>
        <p:spPr/>
        <p:txBody>
          <a:bodyPr/>
          <a:lstStyle/>
          <a:p>
            <a:r>
              <a:rPr lang="en-US" b="1" dirty="0"/>
              <a:t>PRAJITH RAJ SURESH</a:t>
            </a:r>
          </a:p>
          <a:p>
            <a:r>
              <a:rPr lang="en-US" b="1" dirty="0"/>
              <a:t>S220156351</a:t>
            </a:r>
          </a:p>
        </p:txBody>
      </p:sp>
      <p:pic>
        <p:nvPicPr>
          <p:cNvPr id="5" name="Audio Recording 4 Sep 2022 at 19:45:04" descr="Audio Recording 4 Sep 2022 at 19:45:04">
            <a:hlinkClick r:id="" action="ppaction://media"/>
            <a:extLst>
              <a:ext uri="{FF2B5EF4-FFF2-40B4-BE49-F238E27FC236}">
                <a16:creationId xmlns:a16="http://schemas.microsoft.com/office/drawing/2014/main" id="{463884A8-BFFD-A096-EE2A-BDD56BC714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02500" y="4020014"/>
            <a:ext cx="812800" cy="812800"/>
          </a:xfrm>
          <a:prstGeom prst="rect">
            <a:avLst/>
          </a:prstGeom>
        </p:spPr>
      </p:pic>
    </p:spTree>
    <p:extLst>
      <p:ext uri="{BB962C8B-B14F-4D97-AF65-F5344CB8AC3E}">
        <p14:creationId xmlns:p14="http://schemas.microsoft.com/office/powerpoint/2010/main" val="61352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2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4234-EBDC-0421-7122-EA07FCC72F33}"/>
              </a:ext>
            </a:extLst>
          </p:cNvPr>
          <p:cNvSpPr>
            <a:spLocks noGrp="1"/>
          </p:cNvSpPr>
          <p:nvPr>
            <p:ph type="title"/>
          </p:nvPr>
        </p:nvSpPr>
        <p:spPr/>
        <p:txBody>
          <a:bodyPr>
            <a:normAutofit/>
          </a:bodyPr>
          <a:lstStyle/>
          <a:p>
            <a:pPr algn="ctr"/>
            <a:br>
              <a:rPr lang="en-US" sz="2400" b="1" dirty="0"/>
            </a:br>
            <a:r>
              <a:rPr lang="en-US" sz="2400" b="1" dirty="0"/>
              <a:t>IMPORTANCE OF EACH CHOSEN VARIABLE </a:t>
            </a:r>
          </a:p>
        </p:txBody>
      </p:sp>
      <p:sp>
        <p:nvSpPr>
          <p:cNvPr id="3" name="Content Placeholder 2">
            <a:extLst>
              <a:ext uri="{FF2B5EF4-FFF2-40B4-BE49-F238E27FC236}">
                <a16:creationId xmlns:a16="http://schemas.microsoft.com/office/drawing/2014/main" id="{20C66D8F-7BD8-2BB4-7B9E-7336194D9079}"/>
              </a:ext>
            </a:extLst>
          </p:cNvPr>
          <p:cNvSpPr>
            <a:spLocks noGrp="1"/>
          </p:cNvSpPr>
          <p:nvPr>
            <p:ph idx="1"/>
          </p:nvPr>
        </p:nvSpPr>
        <p:spPr/>
        <p:txBody>
          <a:bodyPr>
            <a:normAutofit fontScale="92500" lnSpcReduction="10000"/>
          </a:bodyPr>
          <a:lstStyle/>
          <a:p>
            <a:r>
              <a:rPr lang="en-US" dirty="0"/>
              <a:t>X6: The </a:t>
            </a:r>
            <a:r>
              <a:rPr lang="en-US" b="1" dirty="0"/>
              <a:t>DMC(Duff Moisture Code)</a:t>
            </a:r>
            <a:r>
              <a:rPr lang="en-US" dirty="0"/>
              <a:t> value in the soil represents moisture conditions for the equivalent of 15-days and provide insight to live fuel moisture stress. </a:t>
            </a:r>
          </a:p>
          <a:p>
            <a:r>
              <a:rPr lang="en-US" dirty="0"/>
              <a:t>X9: </a:t>
            </a:r>
            <a:r>
              <a:rPr lang="en-US" b="1" dirty="0"/>
              <a:t>Temperature </a:t>
            </a:r>
            <a:r>
              <a:rPr lang="en-US" dirty="0"/>
              <a:t>plays a vital role in the fast spread of forest fire, wherein, extreme temperatures can further fasten and widen the spread of the forest fire.</a:t>
            </a:r>
          </a:p>
          <a:p>
            <a:r>
              <a:rPr lang="en-US" dirty="0"/>
              <a:t>X10: </a:t>
            </a:r>
            <a:r>
              <a:rPr lang="en-US" b="1" dirty="0"/>
              <a:t>Relative Humidity </a:t>
            </a:r>
            <a:r>
              <a:rPr lang="en-US" dirty="0"/>
              <a:t>can be seen as a subset of high temperatures. Lower the relative temperature, higher is the temperature in the air which causes dryness in the air, thereby, helping the spread of the fire.</a:t>
            </a:r>
          </a:p>
          <a:p>
            <a:r>
              <a:rPr lang="en-US" dirty="0"/>
              <a:t>X11: </a:t>
            </a:r>
            <a:r>
              <a:rPr lang="en-US" b="1" dirty="0"/>
              <a:t>Wind </a:t>
            </a:r>
            <a:r>
              <a:rPr lang="en-US" dirty="0"/>
              <a:t>plays a vital role in spreading the fires from one part to the other.  The more the wind, the easier the fire spreads.</a:t>
            </a:r>
          </a:p>
        </p:txBody>
      </p:sp>
    </p:spTree>
    <p:extLst>
      <p:ext uri="{BB962C8B-B14F-4D97-AF65-F5344CB8AC3E}">
        <p14:creationId xmlns:p14="http://schemas.microsoft.com/office/powerpoint/2010/main" val="1413795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CFDB-72FB-17F1-46FC-F3F353458A57}"/>
              </a:ext>
            </a:extLst>
          </p:cNvPr>
          <p:cNvSpPr>
            <a:spLocks noGrp="1"/>
          </p:cNvSpPr>
          <p:nvPr>
            <p:ph type="title"/>
          </p:nvPr>
        </p:nvSpPr>
        <p:spPr>
          <a:xfrm>
            <a:off x="1451578" y="447167"/>
            <a:ext cx="9603275" cy="1049235"/>
          </a:xfrm>
        </p:spPr>
        <p:txBody>
          <a:bodyPr>
            <a:noAutofit/>
          </a:bodyPr>
          <a:lstStyle/>
          <a:p>
            <a:pPr algn="ctr"/>
            <a:br>
              <a:rPr lang="en-US" sz="2400" dirty="0"/>
            </a:br>
            <a:br>
              <a:rPr lang="en-US" sz="2400" b="1" dirty="0"/>
            </a:br>
            <a:r>
              <a:rPr lang="en-US" sz="2400" b="1" dirty="0"/>
              <a:t>Task 3: - Building models and finding the best fit model</a:t>
            </a:r>
            <a:endParaRPr lang="en-US" sz="2400" dirty="0"/>
          </a:p>
        </p:txBody>
      </p:sp>
      <p:sp>
        <p:nvSpPr>
          <p:cNvPr id="3" name="Content Placeholder 2">
            <a:extLst>
              <a:ext uri="{FF2B5EF4-FFF2-40B4-BE49-F238E27FC236}">
                <a16:creationId xmlns:a16="http://schemas.microsoft.com/office/drawing/2014/main" id="{110AC70A-57CC-3A21-5BC9-B0C43809F88E}"/>
              </a:ext>
            </a:extLst>
          </p:cNvPr>
          <p:cNvSpPr>
            <a:spLocks noGrp="1"/>
          </p:cNvSpPr>
          <p:nvPr>
            <p:ph idx="1"/>
          </p:nvPr>
        </p:nvSpPr>
        <p:spPr/>
        <p:txBody>
          <a:bodyPr/>
          <a:lstStyle/>
          <a:p>
            <a:r>
              <a:rPr lang="en-US" dirty="0"/>
              <a:t>This task involves building models with aggregate functions keeping our transformed data in hand.</a:t>
            </a:r>
          </a:p>
          <a:p>
            <a:r>
              <a:rPr lang="en-US" dirty="0"/>
              <a:t>On applying with different aggregate functions such as </a:t>
            </a:r>
            <a:r>
              <a:rPr lang="en-US" b="1" dirty="0"/>
              <a:t>Weighted Arithmetic Mean, Weighted Power Mean with p-value: {0.5, 2}, Ordered Weighted Average and Choquet Integral,  the Choquet Integral</a:t>
            </a:r>
            <a:r>
              <a:rPr lang="en-US" dirty="0"/>
              <a:t> value came out with the best results.</a:t>
            </a:r>
          </a:p>
          <a:p>
            <a:r>
              <a:rPr lang="en-US" b="1" dirty="0"/>
              <a:t>The Choquet Integral </a:t>
            </a:r>
            <a:r>
              <a:rPr lang="en-US" dirty="0"/>
              <a:t>was chosen over with evidences from having the least </a:t>
            </a:r>
            <a:r>
              <a:rPr lang="en-US" b="1" dirty="0"/>
              <a:t>RMSE,  Avg. Abs. Error </a:t>
            </a:r>
            <a:r>
              <a:rPr lang="en-US" dirty="0"/>
              <a:t>and the best value for </a:t>
            </a:r>
            <a:r>
              <a:rPr lang="en-US" b="1" dirty="0"/>
              <a:t>Pearson and Spearman Correlations.</a:t>
            </a:r>
            <a:endParaRPr lang="en-US" dirty="0"/>
          </a:p>
        </p:txBody>
      </p:sp>
    </p:spTree>
    <p:extLst>
      <p:ext uri="{BB962C8B-B14F-4D97-AF65-F5344CB8AC3E}">
        <p14:creationId xmlns:p14="http://schemas.microsoft.com/office/powerpoint/2010/main" val="2967617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3985-973F-8CAC-85F1-3A1CEDB7F483}"/>
              </a:ext>
            </a:extLst>
          </p:cNvPr>
          <p:cNvSpPr>
            <a:spLocks noGrp="1"/>
          </p:cNvSpPr>
          <p:nvPr>
            <p:ph type="title"/>
          </p:nvPr>
        </p:nvSpPr>
        <p:spPr/>
        <p:txBody>
          <a:bodyPr>
            <a:normAutofit/>
          </a:bodyPr>
          <a:lstStyle/>
          <a:p>
            <a:pPr algn="ctr"/>
            <a:br>
              <a:rPr lang="en-US" sz="2400" b="1" dirty="0"/>
            </a:br>
            <a:r>
              <a:rPr lang="en-US" sz="2400" b="1" dirty="0"/>
              <a:t>Task 4: prediction for the data model</a:t>
            </a:r>
          </a:p>
        </p:txBody>
      </p:sp>
      <p:sp>
        <p:nvSpPr>
          <p:cNvPr id="3" name="Content Placeholder 2">
            <a:extLst>
              <a:ext uri="{FF2B5EF4-FFF2-40B4-BE49-F238E27FC236}">
                <a16:creationId xmlns:a16="http://schemas.microsoft.com/office/drawing/2014/main" id="{A3290576-942A-17CC-4135-FFEFBA091D2E}"/>
              </a:ext>
            </a:extLst>
          </p:cNvPr>
          <p:cNvSpPr>
            <a:spLocks noGrp="1"/>
          </p:cNvSpPr>
          <p:nvPr>
            <p:ph idx="1"/>
          </p:nvPr>
        </p:nvSpPr>
        <p:spPr>
          <a:xfrm>
            <a:off x="1451578" y="2267980"/>
            <a:ext cx="9603275" cy="3450613"/>
          </a:xfrm>
        </p:spPr>
        <p:txBody>
          <a:bodyPr/>
          <a:lstStyle/>
          <a:p>
            <a:r>
              <a:rPr lang="en-US" dirty="0"/>
              <a:t>The </a:t>
            </a:r>
            <a:r>
              <a:rPr lang="en-US" b="1" dirty="0"/>
              <a:t>Predicted value</a:t>
            </a:r>
            <a:r>
              <a:rPr lang="en-US" dirty="0"/>
              <a:t> for the variable of interest </a:t>
            </a:r>
            <a:r>
              <a:rPr lang="en-US" b="1" dirty="0"/>
              <a:t>Y(Area of forest burnt) </a:t>
            </a:r>
            <a:r>
              <a:rPr lang="en-US" dirty="0"/>
              <a:t>by using the best fit model of Choquet Integral is </a:t>
            </a:r>
            <a:r>
              <a:rPr lang="en-US" b="1" dirty="0"/>
              <a:t>0.03486013</a:t>
            </a:r>
            <a:r>
              <a:rPr lang="en-US" dirty="0"/>
              <a:t>.</a:t>
            </a:r>
          </a:p>
          <a:p>
            <a:r>
              <a:rPr lang="en-US" dirty="0"/>
              <a:t>The Actual value of  Y which was provided as a value measure was </a:t>
            </a:r>
            <a:r>
              <a:rPr lang="en-AU" sz="1800" b="1" dirty="0">
                <a:effectLst/>
                <a:latin typeface="TimesNewRomanPSMT"/>
              </a:rPr>
              <a:t>0.0146 </a:t>
            </a:r>
            <a:r>
              <a:rPr lang="en-AU" sz="1800" dirty="0">
                <a:effectLst/>
                <a:latin typeface="TimesNewRomanPSMT"/>
              </a:rPr>
              <a:t>and in comparison, to the value of the predicted value, it only differs by a mere </a:t>
            </a:r>
            <a:r>
              <a:rPr lang="en-AU" sz="1800" b="1" dirty="0">
                <a:effectLst/>
                <a:latin typeface="TimesNewRomanPSMT"/>
              </a:rPr>
              <a:t>0.02026013.</a:t>
            </a:r>
          </a:p>
          <a:p>
            <a:r>
              <a:rPr lang="en-AU" sz="1800" dirty="0">
                <a:effectLst/>
                <a:latin typeface="TimesNewRomanPSMT"/>
              </a:rPr>
              <a:t>This is a </a:t>
            </a:r>
            <a:r>
              <a:rPr lang="en-AU" sz="1800" dirty="0">
                <a:latin typeface="TimesNewRomanPSMT"/>
              </a:rPr>
              <a:t>highly reasonable value of prediction given it differs from the actual value by minute decimals.</a:t>
            </a:r>
            <a:br>
              <a:rPr lang="en-AU" sz="1800" dirty="0">
                <a:effectLst/>
                <a:latin typeface="TimesNewRomanPSMT"/>
              </a:rPr>
            </a:br>
            <a:endParaRPr lang="en-AU" dirty="0"/>
          </a:p>
          <a:p>
            <a:endParaRPr lang="en-US" dirty="0"/>
          </a:p>
        </p:txBody>
      </p:sp>
    </p:spTree>
    <p:extLst>
      <p:ext uri="{BB962C8B-B14F-4D97-AF65-F5344CB8AC3E}">
        <p14:creationId xmlns:p14="http://schemas.microsoft.com/office/powerpoint/2010/main" val="219860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A8D8-1119-1271-189F-D476EC906A6A}"/>
              </a:ext>
            </a:extLst>
          </p:cNvPr>
          <p:cNvSpPr>
            <a:spLocks noGrp="1"/>
          </p:cNvSpPr>
          <p:nvPr>
            <p:ph type="title"/>
          </p:nvPr>
        </p:nvSpPr>
        <p:spPr/>
        <p:txBody>
          <a:bodyPr>
            <a:normAutofit/>
          </a:bodyPr>
          <a:lstStyle/>
          <a:p>
            <a:pPr algn="ctr"/>
            <a:br>
              <a:rPr lang="en-US" sz="2400" b="1" dirty="0"/>
            </a:br>
            <a:r>
              <a:rPr lang="en-US" sz="2400" b="1" dirty="0"/>
              <a:t>Best conditions for the chosen variables</a:t>
            </a:r>
          </a:p>
        </p:txBody>
      </p:sp>
      <p:sp>
        <p:nvSpPr>
          <p:cNvPr id="3" name="Content Placeholder 2">
            <a:extLst>
              <a:ext uri="{FF2B5EF4-FFF2-40B4-BE49-F238E27FC236}">
                <a16:creationId xmlns:a16="http://schemas.microsoft.com/office/drawing/2014/main" id="{30FC0D8F-4346-3E83-0621-2ED667ABEE3F}"/>
              </a:ext>
            </a:extLst>
          </p:cNvPr>
          <p:cNvSpPr>
            <a:spLocks noGrp="1"/>
          </p:cNvSpPr>
          <p:nvPr>
            <p:ph idx="1"/>
          </p:nvPr>
        </p:nvSpPr>
        <p:spPr/>
        <p:txBody>
          <a:bodyPr>
            <a:normAutofit fontScale="85000" lnSpcReduction="10000"/>
          </a:bodyPr>
          <a:lstStyle/>
          <a:p>
            <a:r>
              <a:rPr lang="en-US" dirty="0"/>
              <a:t>The best conditions for each of the chosen variable in terms of having a high effect on a large burned area are:</a:t>
            </a:r>
          </a:p>
          <a:p>
            <a:r>
              <a:rPr lang="en-US" dirty="0"/>
              <a:t>X6 - </a:t>
            </a:r>
            <a:r>
              <a:rPr lang="en-US" b="1" dirty="0"/>
              <a:t>DMC(Duff Moisture Code):</a:t>
            </a:r>
            <a:r>
              <a:rPr lang="en-US" dirty="0"/>
              <a:t>  A high value of DMC value ranging from (41-60 and 61+) will make for a high hazard and create a huge forest fire.</a:t>
            </a:r>
          </a:p>
          <a:p>
            <a:r>
              <a:rPr lang="en-US" dirty="0"/>
              <a:t>X9 - </a:t>
            </a:r>
            <a:r>
              <a:rPr lang="en-US" b="1" dirty="0"/>
              <a:t>Temperature: </a:t>
            </a:r>
            <a:r>
              <a:rPr lang="en-US" dirty="0"/>
              <a:t>A Higher value of temperature will result in a more severe spread of forest fire by assisting with more heat.</a:t>
            </a:r>
          </a:p>
          <a:p>
            <a:r>
              <a:rPr lang="en-US" dirty="0"/>
              <a:t>X10 - </a:t>
            </a:r>
            <a:r>
              <a:rPr lang="en-US" b="1" dirty="0"/>
              <a:t>Relative Humidity: </a:t>
            </a:r>
            <a:r>
              <a:rPr lang="en-US" dirty="0"/>
              <a:t>A lower value of Relative Humidity will result in making the air dry, thereby, raising the air temperature resulting in huge forest fires.</a:t>
            </a:r>
          </a:p>
          <a:p>
            <a:r>
              <a:rPr lang="en-US" dirty="0"/>
              <a:t>X11 - </a:t>
            </a:r>
            <a:r>
              <a:rPr lang="en-US" b="1" dirty="0"/>
              <a:t>Wind: </a:t>
            </a:r>
            <a:r>
              <a:rPr lang="en-US" dirty="0"/>
              <a:t>The higher the value of wind speed, the greater is going to be the spread of the forest fire to different regions of the forest, resulting in large burned areas.</a:t>
            </a:r>
          </a:p>
          <a:p>
            <a:endParaRPr lang="en-US" dirty="0"/>
          </a:p>
          <a:p>
            <a:endParaRPr lang="en-US" dirty="0"/>
          </a:p>
          <a:p>
            <a:endParaRPr lang="en-US" dirty="0"/>
          </a:p>
        </p:txBody>
      </p:sp>
    </p:spTree>
    <p:extLst>
      <p:ext uri="{BB962C8B-B14F-4D97-AF65-F5344CB8AC3E}">
        <p14:creationId xmlns:p14="http://schemas.microsoft.com/office/powerpoint/2010/main" val="1719296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448B-029A-296F-D580-5C686612814F}"/>
              </a:ext>
            </a:extLst>
          </p:cNvPr>
          <p:cNvSpPr>
            <a:spLocks noGrp="1"/>
          </p:cNvSpPr>
          <p:nvPr>
            <p:ph type="title"/>
          </p:nvPr>
        </p:nvSpPr>
        <p:spPr/>
        <p:txBody>
          <a:bodyPr>
            <a:normAutofit fontScale="90000"/>
          </a:bodyPr>
          <a:lstStyle/>
          <a:p>
            <a:pPr algn="ctr"/>
            <a:br>
              <a:rPr lang="en-US" sz="2400" b="1" dirty="0"/>
            </a:br>
            <a:r>
              <a:rPr lang="en-US" sz="2400" b="1" dirty="0"/>
              <a:t>Implications and limitations of the Choquet integral model</a:t>
            </a:r>
          </a:p>
        </p:txBody>
      </p:sp>
      <p:sp>
        <p:nvSpPr>
          <p:cNvPr id="3" name="Content Placeholder 2">
            <a:extLst>
              <a:ext uri="{FF2B5EF4-FFF2-40B4-BE49-F238E27FC236}">
                <a16:creationId xmlns:a16="http://schemas.microsoft.com/office/drawing/2014/main" id="{74955D3C-416C-2BBB-6590-D8D5387092D8}"/>
              </a:ext>
            </a:extLst>
          </p:cNvPr>
          <p:cNvSpPr>
            <a:spLocks noGrp="1"/>
          </p:cNvSpPr>
          <p:nvPr>
            <p:ph idx="1"/>
          </p:nvPr>
        </p:nvSpPr>
        <p:spPr/>
        <p:txBody>
          <a:bodyPr>
            <a:normAutofit fontScale="85000" lnSpcReduction="20000"/>
          </a:bodyPr>
          <a:lstStyle/>
          <a:p>
            <a:r>
              <a:rPr lang="en-AU" b="1" i="1" u="none" strike="noStrike" dirty="0">
                <a:solidFill>
                  <a:srgbClr val="2E2E2E"/>
                </a:solidFill>
                <a:effectLst/>
                <a:latin typeface="NexusSans"/>
              </a:rPr>
              <a:t>Choquet Integral</a:t>
            </a:r>
            <a:r>
              <a:rPr lang="en-AU" b="1" i="0" u="none" strike="noStrike" dirty="0">
                <a:solidFill>
                  <a:srgbClr val="2E2E2E"/>
                </a:solidFill>
                <a:effectLst/>
                <a:latin typeface="NexusSans"/>
              </a:rPr>
              <a:t> </a:t>
            </a:r>
            <a:r>
              <a:rPr lang="en-AU" b="0" i="0" u="none" strike="noStrike" dirty="0">
                <a:solidFill>
                  <a:srgbClr val="2E2E2E"/>
                </a:solidFill>
                <a:effectLst/>
                <a:latin typeface="NexusSans"/>
              </a:rPr>
              <a:t>is an aggregation function defined with respect to the </a:t>
            </a:r>
            <a:r>
              <a:rPr lang="en-AU" b="1" i="0" u="none" strike="noStrike" dirty="0">
                <a:solidFill>
                  <a:srgbClr val="2E2E2E"/>
                </a:solidFill>
                <a:effectLst/>
                <a:latin typeface="NexusSans"/>
              </a:rPr>
              <a:t>fuzzy measure</a:t>
            </a:r>
            <a:r>
              <a:rPr lang="en-AU" b="0" i="0" u="none" strike="noStrike" dirty="0">
                <a:solidFill>
                  <a:srgbClr val="2E2E2E"/>
                </a:solidFill>
                <a:effectLst/>
                <a:latin typeface="NexusSans"/>
              </a:rPr>
              <a:t>. A fuzzy measure is a set function, acting on the domain of all possible combinations of a set of criteria. The complexity is therefore exponential of </a:t>
            </a:r>
            <a:r>
              <a:rPr lang="en-AU" b="1" i="0" u="none" strike="noStrike" dirty="0">
                <a:solidFill>
                  <a:srgbClr val="2E2E2E"/>
                </a:solidFill>
                <a:effectLst/>
                <a:latin typeface="NexusSans"/>
              </a:rPr>
              <a:t>2</a:t>
            </a:r>
            <a:r>
              <a:rPr lang="en-AU" b="1" i="1" u="none" strike="noStrike" baseline="30000" dirty="0">
                <a:solidFill>
                  <a:srgbClr val="2E2E2E"/>
                </a:solidFill>
                <a:effectLst/>
                <a:latin typeface="NexusSans"/>
              </a:rPr>
              <a:t>n</a:t>
            </a:r>
            <a:r>
              <a:rPr lang="en-AU" b="0" i="0" u="none" strike="noStrike" dirty="0">
                <a:solidFill>
                  <a:srgbClr val="2E2E2E"/>
                </a:solidFill>
                <a:effectLst/>
                <a:latin typeface="NexusSans"/>
              </a:rPr>
              <a:t> subsets, where </a:t>
            </a:r>
            <a:r>
              <a:rPr lang="en-AU" b="0" i="1" u="none" strike="noStrike" dirty="0">
                <a:solidFill>
                  <a:srgbClr val="2E2E2E"/>
                </a:solidFill>
                <a:effectLst/>
                <a:latin typeface="NexusSans"/>
              </a:rPr>
              <a:t>n</a:t>
            </a:r>
            <a:r>
              <a:rPr lang="en-AU" b="0" i="0" u="none" strike="noStrike" dirty="0">
                <a:solidFill>
                  <a:srgbClr val="2E2E2E"/>
                </a:solidFill>
                <a:effectLst/>
                <a:latin typeface="NexusSans"/>
              </a:rPr>
              <a:t> is the number of criteria.</a:t>
            </a:r>
          </a:p>
          <a:p>
            <a:r>
              <a:rPr lang="en-AU" b="0" i="0" u="none" strike="noStrike" dirty="0">
                <a:solidFill>
                  <a:srgbClr val="2E2E2E"/>
                </a:solidFill>
                <a:effectLst/>
                <a:latin typeface="NexusSans"/>
              </a:rPr>
              <a:t>The </a:t>
            </a:r>
            <a:r>
              <a:rPr lang="en-AU" b="1" i="0" u="none" strike="noStrike" dirty="0">
                <a:solidFill>
                  <a:srgbClr val="2E2E2E"/>
                </a:solidFill>
                <a:effectLst/>
                <a:latin typeface="NexusSans"/>
              </a:rPr>
              <a:t>advantages</a:t>
            </a:r>
            <a:r>
              <a:rPr lang="en-AU" b="0" i="0" u="none" strike="noStrike" dirty="0">
                <a:solidFill>
                  <a:srgbClr val="2E2E2E"/>
                </a:solidFill>
                <a:effectLst/>
                <a:latin typeface="NexusSans"/>
              </a:rPr>
              <a:t> of the </a:t>
            </a:r>
            <a:r>
              <a:rPr lang="en-AU" b="0" i="1" u="none" strike="noStrike" dirty="0">
                <a:solidFill>
                  <a:srgbClr val="2E2E2E"/>
                </a:solidFill>
                <a:effectLst/>
                <a:latin typeface="NexusSans"/>
              </a:rPr>
              <a:t>Choquet Integral</a:t>
            </a:r>
            <a:r>
              <a:rPr lang="en-AU" b="0" i="0" u="none" strike="noStrike" dirty="0">
                <a:solidFill>
                  <a:srgbClr val="2E2E2E"/>
                </a:solidFill>
                <a:effectLst/>
                <a:latin typeface="NexusSans"/>
              </a:rPr>
              <a:t> is based on the use of fuzzy measure in its computation, which allows it to consider the i</a:t>
            </a:r>
            <a:r>
              <a:rPr lang="en-AU" b="1" i="0" u="none" strike="noStrike" dirty="0">
                <a:solidFill>
                  <a:srgbClr val="2E2E2E"/>
                </a:solidFill>
                <a:effectLst/>
                <a:latin typeface="NexusSans"/>
              </a:rPr>
              <a:t>nteraction between all possible combinations of criteria.</a:t>
            </a:r>
          </a:p>
          <a:p>
            <a:pPr algn="l"/>
            <a:r>
              <a:rPr lang="en-AU" b="0" i="0" u="none" strike="noStrike" dirty="0">
                <a:solidFill>
                  <a:srgbClr val="000000"/>
                </a:solidFill>
                <a:effectLst/>
                <a:latin typeface="ff2"/>
              </a:rPr>
              <a:t>The </a:t>
            </a:r>
            <a:r>
              <a:rPr lang="en-AU" b="1" dirty="0">
                <a:solidFill>
                  <a:srgbClr val="000000"/>
                </a:solidFill>
                <a:latin typeface="ff2"/>
              </a:rPr>
              <a:t>limitation</a:t>
            </a:r>
            <a:r>
              <a:rPr lang="en-AU" dirty="0">
                <a:solidFill>
                  <a:srgbClr val="000000"/>
                </a:solidFill>
                <a:latin typeface="ff2"/>
              </a:rPr>
              <a:t> of a Choquet integral is, i</a:t>
            </a:r>
            <a:r>
              <a:rPr lang="en-AU" b="0" i="0" u="none" strike="noStrike" dirty="0">
                <a:solidFill>
                  <a:srgbClr val="000000"/>
                </a:solidFill>
                <a:effectLst/>
                <a:latin typeface="ff2"/>
              </a:rPr>
              <a:t>f a fuzzy measure is additive, the criteria do not interact with each other, and the interaction indices of these criteria are equal to zero. Therefore, if we think the criteria is mutually preferably </a:t>
            </a:r>
            <a:r>
              <a:rPr lang="en-AU" b="1" i="0" u="none" strike="noStrike" dirty="0">
                <a:solidFill>
                  <a:srgbClr val="000000"/>
                </a:solidFill>
                <a:effectLst/>
                <a:latin typeface="ff2"/>
              </a:rPr>
              <a:t>independent</a:t>
            </a:r>
            <a:r>
              <a:rPr lang="en-AU" b="0" i="0" u="none" strike="noStrike" dirty="0">
                <a:solidFill>
                  <a:srgbClr val="000000"/>
                </a:solidFill>
                <a:effectLst/>
                <a:latin typeface="ff2"/>
              </a:rPr>
              <a:t>, the corresponding interaction indices are equal to zero.</a:t>
            </a:r>
          </a:p>
          <a:p>
            <a:pPr algn="l"/>
            <a:r>
              <a:rPr lang="en-AU" b="0" i="0" u="none" strike="noStrike" dirty="0">
                <a:solidFill>
                  <a:srgbClr val="000000"/>
                </a:solidFill>
                <a:effectLst/>
                <a:latin typeface="ff2"/>
              </a:rPr>
              <a:t>If the expert suggests that the criteria are preferably </a:t>
            </a:r>
            <a:r>
              <a:rPr lang="en-AU" b="1" i="0" u="none" strike="noStrike" dirty="0">
                <a:solidFill>
                  <a:srgbClr val="000000"/>
                </a:solidFill>
                <a:effectLst/>
                <a:latin typeface="ff2"/>
              </a:rPr>
              <a:t>dependent</a:t>
            </a:r>
            <a:r>
              <a:rPr lang="en-AU" b="0" i="0" u="none" strike="noStrike" dirty="0">
                <a:solidFill>
                  <a:srgbClr val="000000"/>
                </a:solidFill>
                <a:effectLst/>
                <a:latin typeface="ff2"/>
              </a:rPr>
              <a:t>, then it is possible to formalize this only by means of partial weak order on the set of criteria realizations (training set). </a:t>
            </a:r>
            <a:r>
              <a:rPr lang="en-AU" b="1" i="0" u="none" strike="noStrike" dirty="0">
                <a:solidFill>
                  <a:srgbClr val="000000"/>
                </a:solidFill>
                <a:effectLst/>
                <a:latin typeface="ff2"/>
              </a:rPr>
              <a:t>No other method of formalization of the criteria preferred dependence and independence has not been proposed</a:t>
            </a:r>
            <a:r>
              <a:rPr lang="en-AU" i="0" u="none" strike="noStrike" dirty="0">
                <a:solidFill>
                  <a:srgbClr val="000000"/>
                </a:solidFill>
                <a:effectLst/>
                <a:latin typeface="ff2"/>
              </a:rPr>
              <a:t>.</a:t>
            </a:r>
            <a:endParaRPr lang="en-AU" b="1" i="0" u="none" strike="noStrike" dirty="0">
              <a:solidFill>
                <a:srgbClr val="000000"/>
              </a:solidFill>
              <a:effectLst/>
              <a:latin typeface="ff2"/>
            </a:endParaRPr>
          </a:p>
          <a:p>
            <a:pPr algn="l"/>
            <a:endParaRPr lang="en-AU" b="0" i="0" u="none" strike="noStrike" dirty="0">
              <a:solidFill>
                <a:srgbClr val="000000"/>
              </a:solidFill>
              <a:effectLst/>
              <a:latin typeface="ff2"/>
            </a:endParaRPr>
          </a:p>
          <a:p>
            <a:endParaRPr lang="en-US" b="1" dirty="0"/>
          </a:p>
        </p:txBody>
      </p:sp>
    </p:spTree>
    <p:extLst>
      <p:ext uri="{BB962C8B-B14F-4D97-AF65-F5344CB8AC3E}">
        <p14:creationId xmlns:p14="http://schemas.microsoft.com/office/powerpoint/2010/main" val="2818163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B47F4-11F4-629E-77F8-6EDE7D7E2E80}"/>
              </a:ext>
            </a:extLst>
          </p:cNvPr>
          <p:cNvSpPr>
            <a:spLocks noGrp="1"/>
          </p:cNvSpPr>
          <p:nvPr>
            <p:ph type="title"/>
          </p:nvPr>
        </p:nvSpPr>
        <p:spPr/>
        <p:txBody>
          <a:bodyPr>
            <a:normAutofit/>
          </a:bodyPr>
          <a:lstStyle/>
          <a:p>
            <a:pPr algn="ctr"/>
            <a:br>
              <a:rPr lang="en-US" sz="2400" b="1" dirty="0"/>
            </a:br>
            <a:r>
              <a:rPr lang="en-US" sz="2400" b="1" dirty="0"/>
              <a:t>References</a:t>
            </a:r>
          </a:p>
        </p:txBody>
      </p:sp>
      <p:sp>
        <p:nvSpPr>
          <p:cNvPr id="3" name="Content Placeholder 2">
            <a:extLst>
              <a:ext uri="{FF2B5EF4-FFF2-40B4-BE49-F238E27FC236}">
                <a16:creationId xmlns:a16="http://schemas.microsoft.com/office/drawing/2014/main" id="{C4CB4F76-9702-3A47-6B34-C8C29C80D6AD}"/>
              </a:ext>
            </a:extLst>
          </p:cNvPr>
          <p:cNvSpPr>
            <a:spLocks noGrp="1"/>
          </p:cNvSpPr>
          <p:nvPr>
            <p:ph idx="1"/>
          </p:nvPr>
        </p:nvSpPr>
        <p:spPr/>
        <p:txBody>
          <a:bodyPr>
            <a:normAutofit fontScale="85000" lnSpcReduction="10000"/>
          </a:bodyPr>
          <a:lstStyle/>
          <a:p>
            <a:r>
              <a:rPr lang="en-US" dirty="0"/>
              <a:t>"'UCI Machine Learning Repository: Forest Fires Data Set'. Archive.ics.uci.edu. N.p., 2017,http://archive.ics.uci.edu/ml/datasets/forest+fires."</a:t>
            </a:r>
          </a:p>
          <a:p>
            <a:r>
              <a:rPr lang="en-US" dirty="0"/>
              <a:t>"Simon James(2016) An Introduction to Data Analysis using Aggregation Functions in R,Springer, Deakin University Library, Melbourne”</a:t>
            </a:r>
          </a:p>
          <a:p>
            <a:r>
              <a:rPr lang="en-US" dirty="0">
                <a:hlinkClick r:id="rId2"/>
              </a:rPr>
              <a:t>https://www.nwcg.gov/publications/pms437/cffdrs/fire-weather-index-system</a:t>
            </a:r>
            <a:endParaRPr lang="en-US" dirty="0"/>
          </a:p>
          <a:p>
            <a:r>
              <a:rPr lang="en-US" dirty="0">
                <a:hlinkClick r:id="rId3"/>
              </a:rPr>
              <a:t>https://www.science.org.au/curious/earth-environment/things-you-need-know-about-bushfire-behaviour</a:t>
            </a:r>
            <a:endParaRPr lang="en-US" dirty="0"/>
          </a:p>
          <a:p>
            <a:r>
              <a:rPr lang="en-US" dirty="0">
                <a:hlinkClick r:id="rId4"/>
              </a:rPr>
              <a:t>https://wildfire.alberta.ca/wildfire-status/fire-weather/understanding-fire-weather.aspx</a:t>
            </a:r>
            <a:endParaRPr lang="en-US" dirty="0"/>
          </a:p>
          <a:p>
            <a:r>
              <a:rPr lang="en-US" dirty="0">
                <a:hlinkClick r:id="rId5"/>
              </a:rPr>
              <a:t>https://www.researchgate.net/publication/266687131_Problems_of_Choquet_Integral_Practical_Applications</a:t>
            </a:r>
            <a:endParaRPr lang="en-US" dirty="0"/>
          </a:p>
          <a:p>
            <a:endParaRPr lang="en-US" dirty="0"/>
          </a:p>
        </p:txBody>
      </p:sp>
    </p:spTree>
    <p:extLst>
      <p:ext uri="{BB962C8B-B14F-4D97-AF65-F5344CB8AC3E}">
        <p14:creationId xmlns:p14="http://schemas.microsoft.com/office/powerpoint/2010/main" val="257410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a:extLst>
              <a:ext uri="{FF2B5EF4-FFF2-40B4-BE49-F238E27FC236}">
                <a16:creationId xmlns:a16="http://schemas.microsoft.com/office/drawing/2014/main" id="{D15D72DE-2054-FDB4-B5E4-CC6B7DA1DC05}"/>
              </a:ext>
            </a:extLst>
          </p:cNvPr>
          <p:cNvPicPr>
            <a:picLocks noChangeAspect="1"/>
          </p:cNvPicPr>
          <p:nvPr/>
        </p:nvPicPr>
        <p:blipFill rotWithShape="1">
          <a:blip r:embed="rId5">
            <a:duotone>
              <a:schemeClr val="bg2">
                <a:shade val="45000"/>
                <a:satMod val="135000"/>
              </a:schemeClr>
              <a:prstClr val="white"/>
            </a:duotone>
            <a:alphaModFix amt="50000"/>
          </a:blip>
          <a:srcRect t="11832" r="-1" b="13165"/>
          <a:stretch/>
        </p:blipFill>
        <p:spPr>
          <a:xfrm>
            <a:off x="305" y="10"/>
            <a:ext cx="12191695" cy="6857990"/>
          </a:xfrm>
          <a:prstGeom prst="rect">
            <a:avLst/>
          </a:prstGeom>
        </p:spPr>
      </p:pic>
      <p:sp>
        <p:nvSpPr>
          <p:cNvPr id="18" name="Rectangle 17">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8781A3-3787-F116-43DC-F76AD742C6BC}"/>
              </a:ext>
            </a:extLst>
          </p:cNvPr>
          <p:cNvSpPr txBox="1"/>
          <p:nvPr/>
        </p:nvSpPr>
        <p:spPr>
          <a:xfrm>
            <a:off x="2417779" y="802298"/>
            <a:ext cx="8637073" cy="2541431"/>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6600" cap="all" dirty="0">
                <a:latin typeface="+mj-lt"/>
                <a:ea typeface="+mj-ea"/>
                <a:cs typeface="+mj-cs"/>
              </a:rPr>
              <a:t>Thank you!</a:t>
            </a:r>
          </a:p>
        </p:txBody>
      </p:sp>
      <p:cxnSp>
        <p:nvCxnSpPr>
          <p:cNvPr id="20" name="Straight Connector 19">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 name="Audio Recording 4 Sep 2022 at 19:35:02" descr="Audio Recording 4 Sep 2022 at 19:35:02">
            <a:hlinkClick r:id="" action="ppaction://media"/>
            <a:extLst>
              <a:ext uri="{FF2B5EF4-FFF2-40B4-BE49-F238E27FC236}">
                <a16:creationId xmlns:a16="http://schemas.microsoft.com/office/drawing/2014/main" id="{0E70E379-A976-4BD6-9A14-0EA409503F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8341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3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DAFA877-C3C0-7FC7-473E-BADCFFBB77CF}"/>
              </a:ext>
            </a:extLst>
          </p:cNvPr>
          <p:cNvSpPr>
            <a:spLocks noGrp="1"/>
          </p:cNvSpPr>
          <p:nvPr>
            <p:ph type="title"/>
          </p:nvPr>
        </p:nvSpPr>
        <p:spPr>
          <a:xfrm>
            <a:off x="1451580" y="804520"/>
            <a:ext cx="4176511" cy="1049235"/>
          </a:xfrm>
        </p:spPr>
        <p:txBody>
          <a:bodyPr>
            <a:normAutofit fontScale="90000"/>
          </a:bodyPr>
          <a:lstStyle/>
          <a:p>
            <a:r>
              <a:rPr lang="en-US" sz="2400" b="1" dirty="0"/>
              <a:t>Task 1: understanding THE DATA</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8F50287-2F13-6004-D334-B4695FA1BC6A}"/>
              </a:ext>
            </a:extLst>
          </p:cNvPr>
          <p:cNvSpPr>
            <a:spLocks noGrp="1"/>
          </p:cNvSpPr>
          <p:nvPr>
            <p:ph idx="1"/>
          </p:nvPr>
        </p:nvSpPr>
        <p:spPr>
          <a:xfrm>
            <a:off x="1451581" y="2015732"/>
            <a:ext cx="4172212" cy="3450613"/>
          </a:xfrm>
        </p:spPr>
        <p:txBody>
          <a:bodyPr>
            <a:normAutofit fontScale="92500" lnSpcReduction="20000"/>
          </a:bodyPr>
          <a:lstStyle/>
          <a:p>
            <a:r>
              <a:rPr lang="en-US" i="1" u="sng" dirty="0"/>
              <a:t>Correlation between the variables: -  </a:t>
            </a:r>
            <a:r>
              <a:rPr lang="en-US" dirty="0"/>
              <a:t>The correlation between the X variables to Y(area of burned area) provides the relationship and the impact of the variable X on Y.  A positive and higher correlation value results in a stronger effect of X on Y and a negative correlation shows that it has a minimum impact on Y. In this case, we see the values are increasing at around 25.</a:t>
            </a:r>
            <a:endParaRPr lang="en-US" i="1" u="sng" dirty="0"/>
          </a:p>
        </p:txBody>
      </p:sp>
      <p:pic>
        <p:nvPicPr>
          <p:cNvPr id="5" name="Picture 4" descr="Chart, scatter chart&#10;&#10;Description automatically generated">
            <a:extLst>
              <a:ext uri="{FF2B5EF4-FFF2-40B4-BE49-F238E27FC236}">
                <a16:creationId xmlns:a16="http://schemas.microsoft.com/office/drawing/2014/main" id="{56C4C13B-2077-78E6-E21A-07529D196F75}"/>
              </a:ext>
            </a:extLst>
          </p:cNvPr>
          <p:cNvPicPr>
            <a:picLocks noChangeAspect="1"/>
          </p:cNvPicPr>
          <p:nvPr/>
        </p:nvPicPr>
        <p:blipFill>
          <a:blip r:embed="rId2"/>
          <a:srcRect/>
          <a:stretch/>
        </p:blipFill>
        <p:spPr>
          <a:xfrm>
            <a:off x="6263007" y="805583"/>
            <a:ext cx="4623250" cy="4660762"/>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05E1A5F-0828-5999-8A78-6ADCFF4C8A86}"/>
              </a:ext>
            </a:extLst>
          </p:cNvPr>
          <p:cNvSpPr txBox="1"/>
          <p:nvPr/>
        </p:nvSpPr>
        <p:spPr>
          <a:xfrm>
            <a:off x="7615801" y="5466345"/>
            <a:ext cx="2180405" cy="369332"/>
          </a:xfrm>
          <a:prstGeom prst="rect">
            <a:avLst/>
          </a:prstGeom>
          <a:noFill/>
        </p:spPr>
        <p:txBody>
          <a:bodyPr wrap="square" rtlCol="0">
            <a:spAutoFit/>
          </a:bodyPr>
          <a:lstStyle/>
          <a:p>
            <a:r>
              <a:rPr lang="en-US" dirty="0"/>
              <a:t>cor(X9,Y)=0.813521</a:t>
            </a:r>
          </a:p>
        </p:txBody>
      </p:sp>
    </p:spTree>
    <p:extLst>
      <p:ext uri="{BB962C8B-B14F-4D97-AF65-F5344CB8AC3E}">
        <p14:creationId xmlns:p14="http://schemas.microsoft.com/office/powerpoint/2010/main" val="286893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D402-35E0-E1BA-70B5-36A4392CAA01}"/>
              </a:ext>
            </a:extLst>
          </p:cNvPr>
          <p:cNvSpPr>
            <a:spLocks noGrp="1"/>
          </p:cNvSpPr>
          <p:nvPr>
            <p:ph type="title"/>
          </p:nvPr>
        </p:nvSpPr>
        <p:spPr>
          <a:xfrm>
            <a:off x="977211" y="694564"/>
            <a:ext cx="9605635" cy="1059305"/>
          </a:xfrm>
        </p:spPr>
        <p:txBody>
          <a:bodyPr>
            <a:normAutofit/>
          </a:bodyPr>
          <a:lstStyle/>
          <a:p>
            <a:pPr algn="ctr"/>
            <a:br>
              <a:rPr lang="en-US" sz="2000" i="1" u="sng" dirty="0"/>
            </a:br>
            <a:br>
              <a:rPr lang="en-US" sz="2000" i="1" u="sng" dirty="0"/>
            </a:br>
            <a:r>
              <a:rPr lang="en-US" sz="2000" i="1" dirty="0"/>
              <a:t>Scatter plots and their relative correlation values</a:t>
            </a:r>
          </a:p>
        </p:txBody>
      </p:sp>
      <p:pic>
        <p:nvPicPr>
          <p:cNvPr id="6" name="Content Placeholder 5" descr="Chart, scatter chart&#10;&#10;Description automatically generated">
            <a:extLst>
              <a:ext uri="{FF2B5EF4-FFF2-40B4-BE49-F238E27FC236}">
                <a16:creationId xmlns:a16="http://schemas.microsoft.com/office/drawing/2014/main" id="{4C4693B6-39CC-1429-CD95-2D5B8AB34E70}"/>
              </a:ext>
            </a:extLst>
          </p:cNvPr>
          <p:cNvPicPr>
            <a:picLocks noGrp="1" noChangeAspect="1"/>
          </p:cNvPicPr>
          <p:nvPr>
            <p:ph sz="half" idx="1"/>
          </p:nvPr>
        </p:nvPicPr>
        <p:blipFill>
          <a:blip r:embed="rId2"/>
          <a:stretch>
            <a:fillRect/>
          </a:stretch>
        </p:blipFill>
        <p:spPr>
          <a:xfrm>
            <a:off x="731427" y="2139508"/>
            <a:ext cx="2543612" cy="2374900"/>
          </a:xfrm>
        </p:spPr>
      </p:pic>
      <p:pic>
        <p:nvPicPr>
          <p:cNvPr id="8" name="Content Placeholder 7" descr="Chart, scatter chart&#10;&#10;Description automatically generated">
            <a:extLst>
              <a:ext uri="{FF2B5EF4-FFF2-40B4-BE49-F238E27FC236}">
                <a16:creationId xmlns:a16="http://schemas.microsoft.com/office/drawing/2014/main" id="{FA964854-938D-079D-7A5B-C9EFCF958FA6}"/>
              </a:ext>
            </a:extLst>
          </p:cNvPr>
          <p:cNvPicPr>
            <a:picLocks noGrp="1" noChangeAspect="1"/>
          </p:cNvPicPr>
          <p:nvPr>
            <p:ph sz="half" idx="2"/>
          </p:nvPr>
        </p:nvPicPr>
        <p:blipFill>
          <a:blip r:embed="rId3"/>
          <a:stretch>
            <a:fillRect/>
          </a:stretch>
        </p:blipFill>
        <p:spPr>
          <a:xfrm>
            <a:off x="3442848" y="2139508"/>
            <a:ext cx="2543613" cy="2374900"/>
          </a:xfrm>
        </p:spPr>
      </p:pic>
      <p:pic>
        <p:nvPicPr>
          <p:cNvPr id="10" name="Picture 9" descr="Chart, scatter chart&#10;&#10;Description automatically generated">
            <a:extLst>
              <a:ext uri="{FF2B5EF4-FFF2-40B4-BE49-F238E27FC236}">
                <a16:creationId xmlns:a16="http://schemas.microsoft.com/office/drawing/2014/main" id="{06A9DEF6-B3C6-C462-06DF-98F99E7FAD06}"/>
              </a:ext>
            </a:extLst>
          </p:cNvPr>
          <p:cNvPicPr>
            <a:picLocks noChangeAspect="1"/>
          </p:cNvPicPr>
          <p:nvPr/>
        </p:nvPicPr>
        <p:blipFill>
          <a:blip r:embed="rId4"/>
          <a:stretch>
            <a:fillRect/>
          </a:stretch>
        </p:blipFill>
        <p:spPr>
          <a:xfrm>
            <a:off x="6267425" y="2139507"/>
            <a:ext cx="2649538" cy="2374901"/>
          </a:xfrm>
          <a:prstGeom prst="rect">
            <a:avLst/>
          </a:prstGeom>
        </p:spPr>
      </p:pic>
      <p:pic>
        <p:nvPicPr>
          <p:cNvPr id="12" name="Picture 11" descr="Chart, scatter chart&#10;&#10;Description automatically generated">
            <a:extLst>
              <a:ext uri="{FF2B5EF4-FFF2-40B4-BE49-F238E27FC236}">
                <a16:creationId xmlns:a16="http://schemas.microsoft.com/office/drawing/2014/main" id="{74597A67-D9FA-B7A3-A475-13988DFEB611}"/>
              </a:ext>
            </a:extLst>
          </p:cNvPr>
          <p:cNvPicPr>
            <a:picLocks noChangeAspect="1"/>
          </p:cNvPicPr>
          <p:nvPr/>
        </p:nvPicPr>
        <p:blipFill>
          <a:blip r:embed="rId5"/>
          <a:stretch>
            <a:fillRect/>
          </a:stretch>
        </p:blipFill>
        <p:spPr>
          <a:xfrm>
            <a:off x="9197927" y="2139507"/>
            <a:ext cx="2543612" cy="2374901"/>
          </a:xfrm>
          <a:prstGeom prst="rect">
            <a:avLst/>
          </a:prstGeom>
        </p:spPr>
      </p:pic>
      <p:sp>
        <p:nvSpPr>
          <p:cNvPr id="13" name="TextBox 12">
            <a:extLst>
              <a:ext uri="{FF2B5EF4-FFF2-40B4-BE49-F238E27FC236}">
                <a16:creationId xmlns:a16="http://schemas.microsoft.com/office/drawing/2014/main" id="{E152F42F-19F0-FD71-07C2-24C8A15C7F9A}"/>
              </a:ext>
            </a:extLst>
          </p:cNvPr>
          <p:cNvSpPr txBox="1"/>
          <p:nvPr/>
        </p:nvSpPr>
        <p:spPr>
          <a:xfrm>
            <a:off x="855322" y="4605056"/>
            <a:ext cx="2233304" cy="369332"/>
          </a:xfrm>
          <a:prstGeom prst="rect">
            <a:avLst/>
          </a:prstGeom>
          <a:noFill/>
        </p:spPr>
        <p:txBody>
          <a:bodyPr wrap="none" rtlCol="0">
            <a:spAutoFit/>
          </a:bodyPr>
          <a:lstStyle/>
          <a:p>
            <a:r>
              <a:rPr lang="en-US" dirty="0"/>
              <a:t>cor(X5,Y)=0.5078001</a:t>
            </a:r>
          </a:p>
        </p:txBody>
      </p:sp>
      <p:sp>
        <p:nvSpPr>
          <p:cNvPr id="14" name="TextBox 13">
            <a:extLst>
              <a:ext uri="{FF2B5EF4-FFF2-40B4-BE49-F238E27FC236}">
                <a16:creationId xmlns:a16="http://schemas.microsoft.com/office/drawing/2014/main" id="{9CBBB059-7FA4-807B-B46E-744C3F4BF58E}"/>
              </a:ext>
            </a:extLst>
          </p:cNvPr>
          <p:cNvSpPr txBox="1"/>
          <p:nvPr/>
        </p:nvSpPr>
        <p:spPr>
          <a:xfrm>
            <a:off x="3566743" y="4605056"/>
            <a:ext cx="2233304" cy="369332"/>
          </a:xfrm>
          <a:prstGeom prst="rect">
            <a:avLst/>
          </a:prstGeom>
          <a:noFill/>
        </p:spPr>
        <p:txBody>
          <a:bodyPr wrap="none" rtlCol="0">
            <a:spAutoFit/>
          </a:bodyPr>
          <a:lstStyle/>
          <a:p>
            <a:r>
              <a:rPr lang="en-US" dirty="0"/>
              <a:t>cor(X6,Y)=0.6471276</a:t>
            </a:r>
          </a:p>
        </p:txBody>
      </p:sp>
      <p:sp>
        <p:nvSpPr>
          <p:cNvPr id="15" name="TextBox 14">
            <a:extLst>
              <a:ext uri="{FF2B5EF4-FFF2-40B4-BE49-F238E27FC236}">
                <a16:creationId xmlns:a16="http://schemas.microsoft.com/office/drawing/2014/main" id="{BE27C3D4-22DF-134B-E9DD-96C5CAC01D0F}"/>
              </a:ext>
            </a:extLst>
          </p:cNvPr>
          <p:cNvSpPr txBox="1"/>
          <p:nvPr/>
        </p:nvSpPr>
        <p:spPr>
          <a:xfrm>
            <a:off x="6533250" y="4605056"/>
            <a:ext cx="2117887" cy="369332"/>
          </a:xfrm>
          <a:prstGeom prst="rect">
            <a:avLst/>
          </a:prstGeom>
          <a:noFill/>
        </p:spPr>
        <p:txBody>
          <a:bodyPr wrap="none" rtlCol="0">
            <a:spAutoFit/>
          </a:bodyPr>
          <a:lstStyle/>
          <a:p>
            <a:r>
              <a:rPr lang="en-US" dirty="0"/>
              <a:t>cor(X7,Y)=0.605262</a:t>
            </a:r>
          </a:p>
        </p:txBody>
      </p:sp>
      <p:sp>
        <p:nvSpPr>
          <p:cNvPr id="16" name="TextBox 15">
            <a:extLst>
              <a:ext uri="{FF2B5EF4-FFF2-40B4-BE49-F238E27FC236}">
                <a16:creationId xmlns:a16="http://schemas.microsoft.com/office/drawing/2014/main" id="{0AEC311C-157E-6B97-4DE4-4A73F6D51B5C}"/>
              </a:ext>
            </a:extLst>
          </p:cNvPr>
          <p:cNvSpPr txBox="1"/>
          <p:nvPr/>
        </p:nvSpPr>
        <p:spPr>
          <a:xfrm>
            <a:off x="9508235" y="4605056"/>
            <a:ext cx="2233304" cy="369332"/>
          </a:xfrm>
          <a:prstGeom prst="rect">
            <a:avLst/>
          </a:prstGeom>
          <a:noFill/>
        </p:spPr>
        <p:txBody>
          <a:bodyPr wrap="none" rtlCol="0">
            <a:spAutoFit/>
          </a:bodyPr>
          <a:lstStyle/>
          <a:p>
            <a:r>
              <a:rPr lang="en-US" dirty="0"/>
              <a:t>cor(X8,Y)=0.4216162</a:t>
            </a:r>
          </a:p>
        </p:txBody>
      </p:sp>
    </p:spTree>
    <p:extLst>
      <p:ext uri="{BB962C8B-B14F-4D97-AF65-F5344CB8AC3E}">
        <p14:creationId xmlns:p14="http://schemas.microsoft.com/office/powerpoint/2010/main" val="145251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D402-35E0-E1BA-70B5-36A4392CAA01}"/>
              </a:ext>
            </a:extLst>
          </p:cNvPr>
          <p:cNvSpPr>
            <a:spLocks noGrp="1"/>
          </p:cNvSpPr>
          <p:nvPr>
            <p:ph type="title"/>
          </p:nvPr>
        </p:nvSpPr>
        <p:spPr>
          <a:xfrm>
            <a:off x="977211" y="694564"/>
            <a:ext cx="9605635" cy="1059305"/>
          </a:xfrm>
        </p:spPr>
        <p:txBody>
          <a:bodyPr>
            <a:normAutofit/>
          </a:bodyPr>
          <a:lstStyle/>
          <a:p>
            <a:pPr algn="ctr"/>
            <a:br>
              <a:rPr lang="en-US" sz="2000" i="1" u="sng" dirty="0"/>
            </a:br>
            <a:br>
              <a:rPr lang="en-US" sz="2000" i="1" u="sng" dirty="0"/>
            </a:br>
            <a:r>
              <a:rPr lang="en-US" sz="2000" i="1" dirty="0"/>
              <a:t>Scatter plots and their relative correlation values</a:t>
            </a:r>
          </a:p>
        </p:txBody>
      </p:sp>
      <p:pic>
        <p:nvPicPr>
          <p:cNvPr id="6" name="Content Placeholder 5">
            <a:extLst>
              <a:ext uri="{FF2B5EF4-FFF2-40B4-BE49-F238E27FC236}">
                <a16:creationId xmlns:a16="http://schemas.microsoft.com/office/drawing/2014/main" id="{4C4693B6-39CC-1429-CD95-2D5B8AB34E70}"/>
              </a:ext>
            </a:extLst>
          </p:cNvPr>
          <p:cNvPicPr>
            <a:picLocks noGrp="1" noChangeAspect="1"/>
          </p:cNvPicPr>
          <p:nvPr>
            <p:ph sz="half" idx="1"/>
          </p:nvPr>
        </p:nvPicPr>
        <p:blipFill>
          <a:blip r:embed="rId2"/>
          <a:srcRect/>
          <a:stretch/>
        </p:blipFill>
        <p:spPr>
          <a:xfrm>
            <a:off x="825339" y="2139508"/>
            <a:ext cx="2808855" cy="2374900"/>
          </a:xfrm>
        </p:spPr>
      </p:pic>
      <p:pic>
        <p:nvPicPr>
          <p:cNvPr id="8" name="Content Placeholder 7">
            <a:extLst>
              <a:ext uri="{FF2B5EF4-FFF2-40B4-BE49-F238E27FC236}">
                <a16:creationId xmlns:a16="http://schemas.microsoft.com/office/drawing/2014/main" id="{FA964854-938D-079D-7A5B-C9EFCF958FA6}"/>
              </a:ext>
            </a:extLst>
          </p:cNvPr>
          <p:cNvPicPr>
            <a:picLocks noGrp="1" noChangeAspect="1"/>
          </p:cNvPicPr>
          <p:nvPr>
            <p:ph sz="half" idx="2"/>
          </p:nvPr>
        </p:nvPicPr>
        <p:blipFill>
          <a:blip r:embed="rId3"/>
          <a:srcRect/>
          <a:stretch/>
        </p:blipFill>
        <p:spPr>
          <a:xfrm>
            <a:off x="4395619" y="2139507"/>
            <a:ext cx="2808855" cy="2374901"/>
          </a:xfrm>
        </p:spPr>
      </p:pic>
      <p:pic>
        <p:nvPicPr>
          <p:cNvPr id="10" name="Picture 9">
            <a:extLst>
              <a:ext uri="{FF2B5EF4-FFF2-40B4-BE49-F238E27FC236}">
                <a16:creationId xmlns:a16="http://schemas.microsoft.com/office/drawing/2014/main" id="{06A9DEF6-B3C6-C462-06DF-98F99E7FAD06}"/>
              </a:ext>
            </a:extLst>
          </p:cNvPr>
          <p:cNvPicPr>
            <a:picLocks noChangeAspect="1"/>
          </p:cNvPicPr>
          <p:nvPr/>
        </p:nvPicPr>
        <p:blipFill>
          <a:blip r:embed="rId4"/>
          <a:srcRect/>
          <a:stretch/>
        </p:blipFill>
        <p:spPr>
          <a:xfrm>
            <a:off x="8198069" y="2139507"/>
            <a:ext cx="2808855" cy="2374901"/>
          </a:xfrm>
          <a:prstGeom prst="rect">
            <a:avLst/>
          </a:prstGeom>
        </p:spPr>
      </p:pic>
      <p:sp>
        <p:nvSpPr>
          <p:cNvPr id="13" name="TextBox 12">
            <a:extLst>
              <a:ext uri="{FF2B5EF4-FFF2-40B4-BE49-F238E27FC236}">
                <a16:creationId xmlns:a16="http://schemas.microsoft.com/office/drawing/2014/main" id="{E152F42F-19F0-FD71-07C2-24C8A15C7F9A}"/>
              </a:ext>
            </a:extLst>
          </p:cNvPr>
          <p:cNvSpPr txBox="1"/>
          <p:nvPr/>
        </p:nvSpPr>
        <p:spPr>
          <a:xfrm>
            <a:off x="825339" y="4608051"/>
            <a:ext cx="2552302" cy="369332"/>
          </a:xfrm>
          <a:prstGeom prst="rect">
            <a:avLst/>
          </a:prstGeom>
          <a:noFill/>
        </p:spPr>
        <p:txBody>
          <a:bodyPr wrap="none" rtlCol="0">
            <a:spAutoFit/>
          </a:bodyPr>
          <a:lstStyle/>
          <a:p>
            <a:r>
              <a:rPr lang="en-US" dirty="0"/>
              <a:t>cor(X10,Y)= - 0.3367396</a:t>
            </a:r>
          </a:p>
        </p:txBody>
      </p:sp>
      <p:sp>
        <p:nvSpPr>
          <p:cNvPr id="14" name="TextBox 13">
            <a:extLst>
              <a:ext uri="{FF2B5EF4-FFF2-40B4-BE49-F238E27FC236}">
                <a16:creationId xmlns:a16="http://schemas.microsoft.com/office/drawing/2014/main" id="{9CBBB059-7FA4-807B-B46E-744C3F4BF58E}"/>
              </a:ext>
            </a:extLst>
          </p:cNvPr>
          <p:cNvSpPr txBox="1"/>
          <p:nvPr/>
        </p:nvSpPr>
        <p:spPr>
          <a:xfrm>
            <a:off x="4536756" y="4605056"/>
            <a:ext cx="2667718" cy="369332"/>
          </a:xfrm>
          <a:prstGeom prst="rect">
            <a:avLst/>
          </a:prstGeom>
          <a:noFill/>
        </p:spPr>
        <p:txBody>
          <a:bodyPr wrap="none" rtlCol="0">
            <a:spAutoFit/>
          </a:bodyPr>
          <a:lstStyle/>
          <a:p>
            <a:r>
              <a:rPr lang="en-US" dirty="0"/>
              <a:t>cor(X11,Y)= - 0.06075109</a:t>
            </a:r>
          </a:p>
        </p:txBody>
      </p:sp>
      <p:sp>
        <p:nvSpPr>
          <p:cNvPr id="15" name="TextBox 14">
            <a:extLst>
              <a:ext uri="{FF2B5EF4-FFF2-40B4-BE49-F238E27FC236}">
                <a16:creationId xmlns:a16="http://schemas.microsoft.com/office/drawing/2014/main" id="{BE27C3D4-22DF-134B-E9DD-96C5CAC01D0F}"/>
              </a:ext>
            </a:extLst>
          </p:cNvPr>
          <p:cNvSpPr txBox="1"/>
          <p:nvPr/>
        </p:nvSpPr>
        <p:spPr>
          <a:xfrm>
            <a:off x="8363589" y="4618561"/>
            <a:ext cx="2412840" cy="369332"/>
          </a:xfrm>
          <a:prstGeom prst="rect">
            <a:avLst/>
          </a:prstGeom>
          <a:noFill/>
        </p:spPr>
        <p:txBody>
          <a:bodyPr wrap="none" rtlCol="0">
            <a:spAutoFit/>
          </a:bodyPr>
          <a:lstStyle/>
          <a:p>
            <a:r>
              <a:rPr lang="en-US" dirty="0"/>
              <a:t>cor(X12,Y)= 0.1244347</a:t>
            </a:r>
          </a:p>
        </p:txBody>
      </p:sp>
    </p:spTree>
    <p:extLst>
      <p:ext uri="{BB962C8B-B14F-4D97-AF65-F5344CB8AC3E}">
        <p14:creationId xmlns:p14="http://schemas.microsoft.com/office/powerpoint/2010/main" val="109138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DAFA877-C3C0-7FC7-473E-BADCFFBB77CF}"/>
              </a:ext>
            </a:extLst>
          </p:cNvPr>
          <p:cNvSpPr>
            <a:spLocks noGrp="1"/>
          </p:cNvSpPr>
          <p:nvPr>
            <p:ph type="title"/>
          </p:nvPr>
        </p:nvSpPr>
        <p:spPr>
          <a:xfrm>
            <a:off x="1451580" y="804520"/>
            <a:ext cx="4176511" cy="1049235"/>
          </a:xfrm>
        </p:spPr>
        <p:txBody>
          <a:bodyPr>
            <a:normAutofit/>
          </a:bodyPr>
          <a:lstStyle/>
          <a:p>
            <a:pPr algn="ctr"/>
            <a:r>
              <a:rPr lang="en-US" sz="2400" b="1" dirty="0"/>
              <a:t>Distribution of data with histograms</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8F50287-2F13-6004-D334-B4695FA1BC6A}"/>
              </a:ext>
            </a:extLst>
          </p:cNvPr>
          <p:cNvSpPr>
            <a:spLocks noGrp="1"/>
          </p:cNvSpPr>
          <p:nvPr>
            <p:ph idx="1"/>
          </p:nvPr>
        </p:nvSpPr>
        <p:spPr>
          <a:xfrm>
            <a:off x="1451581" y="2015732"/>
            <a:ext cx="4172212" cy="3450613"/>
          </a:xfrm>
        </p:spPr>
        <p:txBody>
          <a:bodyPr>
            <a:normAutofit/>
          </a:bodyPr>
          <a:lstStyle/>
          <a:p>
            <a:r>
              <a:rPr lang="en-US" dirty="0"/>
              <a:t>The distribution of data can be found with the help of histograms. In the figure provided for X11, we can see that that there are more values with wind speed between 3 and 4 kmph. This has a skewness of 0.5433574 and it is a Normal Distribution(close to being Normal).</a:t>
            </a:r>
            <a:endParaRPr lang="en-US" i="1" u="sng" dirty="0"/>
          </a:p>
        </p:txBody>
      </p:sp>
      <p:pic>
        <p:nvPicPr>
          <p:cNvPr id="5" name="Picture 4">
            <a:extLst>
              <a:ext uri="{FF2B5EF4-FFF2-40B4-BE49-F238E27FC236}">
                <a16:creationId xmlns:a16="http://schemas.microsoft.com/office/drawing/2014/main" id="{56C4C13B-2077-78E6-E21A-07529D196F75}"/>
              </a:ext>
            </a:extLst>
          </p:cNvPr>
          <p:cNvPicPr>
            <a:picLocks noChangeAspect="1"/>
          </p:cNvPicPr>
          <p:nvPr/>
        </p:nvPicPr>
        <p:blipFill>
          <a:blip r:embed="rId2"/>
          <a:srcRect/>
          <a:stretch/>
        </p:blipFill>
        <p:spPr>
          <a:xfrm>
            <a:off x="6263007" y="805583"/>
            <a:ext cx="4623250" cy="4660761"/>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05E1A5F-0828-5999-8A78-6ADCFF4C8A86}"/>
              </a:ext>
            </a:extLst>
          </p:cNvPr>
          <p:cNvSpPr txBox="1"/>
          <p:nvPr/>
        </p:nvSpPr>
        <p:spPr>
          <a:xfrm>
            <a:off x="7420303" y="5466345"/>
            <a:ext cx="2375903" cy="369332"/>
          </a:xfrm>
          <a:prstGeom prst="rect">
            <a:avLst/>
          </a:prstGeom>
          <a:noFill/>
        </p:spPr>
        <p:txBody>
          <a:bodyPr wrap="square" rtlCol="0">
            <a:spAutoFit/>
          </a:bodyPr>
          <a:lstStyle/>
          <a:p>
            <a:r>
              <a:rPr lang="en-US" dirty="0"/>
              <a:t>Skewness = 0.5433574</a:t>
            </a:r>
          </a:p>
        </p:txBody>
      </p:sp>
    </p:spTree>
    <p:extLst>
      <p:ext uri="{BB962C8B-B14F-4D97-AF65-F5344CB8AC3E}">
        <p14:creationId xmlns:p14="http://schemas.microsoft.com/office/powerpoint/2010/main" val="3109519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D402-35E0-E1BA-70B5-36A4392CAA01}"/>
              </a:ext>
            </a:extLst>
          </p:cNvPr>
          <p:cNvSpPr>
            <a:spLocks noGrp="1"/>
          </p:cNvSpPr>
          <p:nvPr>
            <p:ph type="title"/>
          </p:nvPr>
        </p:nvSpPr>
        <p:spPr>
          <a:xfrm>
            <a:off x="977211" y="694564"/>
            <a:ext cx="9605635" cy="1059305"/>
          </a:xfrm>
        </p:spPr>
        <p:txBody>
          <a:bodyPr>
            <a:normAutofit/>
          </a:bodyPr>
          <a:lstStyle/>
          <a:p>
            <a:pPr algn="ctr"/>
            <a:br>
              <a:rPr lang="en-US" sz="2000" i="1" dirty="0"/>
            </a:br>
            <a:br>
              <a:rPr lang="en-US" sz="2000" i="1" dirty="0"/>
            </a:br>
            <a:r>
              <a:rPr lang="en-US" sz="2000" i="1" dirty="0"/>
              <a:t>Distributions and histograms of data</a:t>
            </a:r>
          </a:p>
        </p:txBody>
      </p:sp>
      <p:pic>
        <p:nvPicPr>
          <p:cNvPr id="6" name="Content Placeholder 5">
            <a:extLst>
              <a:ext uri="{FF2B5EF4-FFF2-40B4-BE49-F238E27FC236}">
                <a16:creationId xmlns:a16="http://schemas.microsoft.com/office/drawing/2014/main" id="{4C4693B6-39CC-1429-CD95-2D5B8AB34E70}"/>
              </a:ext>
            </a:extLst>
          </p:cNvPr>
          <p:cNvPicPr>
            <a:picLocks noGrp="1" noChangeAspect="1"/>
          </p:cNvPicPr>
          <p:nvPr>
            <p:ph sz="half" idx="1"/>
          </p:nvPr>
        </p:nvPicPr>
        <p:blipFill>
          <a:blip r:embed="rId2"/>
          <a:srcRect/>
          <a:stretch/>
        </p:blipFill>
        <p:spPr>
          <a:xfrm>
            <a:off x="825340" y="2139508"/>
            <a:ext cx="2355786" cy="2374900"/>
          </a:xfrm>
        </p:spPr>
      </p:pic>
      <p:pic>
        <p:nvPicPr>
          <p:cNvPr id="8" name="Content Placeholder 7">
            <a:extLst>
              <a:ext uri="{FF2B5EF4-FFF2-40B4-BE49-F238E27FC236}">
                <a16:creationId xmlns:a16="http://schemas.microsoft.com/office/drawing/2014/main" id="{FA964854-938D-079D-7A5B-C9EFCF958FA6}"/>
              </a:ext>
            </a:extLst>
          </p:cNvPr>
          <p:cNvPicPr>
            <a:picLocks noGrp="1" noChangeAspect="1"/>
          </p:cNvPicPr>
          <p:nvPr>
            <p:ph sz="half" idx="2"/>
          </p:nvPr>
        </p:nvPicPr>
        <p:blipFill>
          <a:blip r:embed="rId3"/>
          <a:srcRect/>
          <a:stretch/>
        </p:blipFill>
        <p:spPr>
          <a:xfrm>
            <a:off x="3536761" y="2139508"/>
            <a:ext cx="2355786" cy="2374900"/>
          </a:xfrm>
        </p:spPr>
      </p:pic>
      <p:pic>
        <p:nvPicPr>
          <p:cNvPr id="10" name="Picture 9">
            <a:extLst>
              <a:ext uri="{FF2B5EF4-FFF2-40B4-BE49-F238E27FC236}">
                <a16:creationId xmlns:a16="http://schemas.microsoft.com/office/drawing/2014/main" id="{06A9DEF6-B3C6-C462-06DF-98F99E7FAD06}"/>
              </a:ext>
            </a:extLst>
          </p:cNvPr>
          <p:cNvPicPr>
            <a:picLocks noChangeAspect="1"/>
          </p:cNvPicPr>
          <p:nvPr/>
        </p:nvPicPr>
        <p:blipFill>
          <a:blip r:embed="rId4"/>
          <a:srcRect/>
          <a:stretch/>
        </p:blipFill>
        <p:spPr>
          <a:xfrm>
            <a:off x="6414300" y="2139507"/>
            <a:ext cx="2355787" cy="2374901"/>
          </a:xfrm>
          <a:prstGeom prst="rect">
            <a:avLst/>
          </a:prstGeom>
        </p:spPr>
      </p:pic>
      <p:pic>
        <p:nvPicPr>
          <p:cNvPr id="12" name="Picture 11">
            <a:extLst>
              <a:ext uri="{FF2B5EF4-FFF2-40B4-BE49-F238E27FC236}">
                <a16:creationId xmlns:a16="http://schemas.microsoft.com/office/drawing/2014/main" id="{74597A67-D9FA-B7A3-A475-13988DFEB611}"/>
              </a:ext>
            </a:extLst>
          </p:cNvPr>
          <p:cNvPicPr>
            <a:picLocks noChangeAspect="1"/>
          </p:cNvPicPr>
          <p:nvPr/>
        </p:nvPicPr>
        <p:blipFill>
          <a:blip r:embed="rId5"/>
          <a:srcRect/>
          <a:stretch/>
        </p:blipFill>
        <p:spPr>
          <a:xfrm>
            <a:off x="9291839" y="2139507"/>
            <a:ext cx="2355787" cy="2374901"/>
          </a:xfrm>
          <a:prstGeom prst="rect">
            <a:avLst/>
          </a:prstGeom>
        </p:spPr>
      </p:pic>
      <p:sp>
        <p:nvSpPr>
          <p:cNvPr id="13" name="TextBox 12">
            <a:extLst>
              <a:ext uri="{FF2B5EF4-FFF2-40B4-BE49-F238E27FC236}">
                <a16:creationId xmlns:a16="http://schemas.microsoft.com/office/drawing/2014/main" id="{E152F42F-19F0-FD71-07C2-24C8A15C7F9A}"/>
              </a:ext>
            </a:extLst>
          </p:cNvPr>
          <p:cNvSpPr txBox="1"/>
          <p:nvPr/>
        </p:nvSpPr>
        <p:spPr>
          <a:xfrm>
            <a:off x="855322" y="4605056"/>
            <a:ext cx="2145074" cy="461665"/>
          </a:xfrm>
          <a:prstGeom prst="rect">
            <a:avLst/>
          </a:prstGeom>
          <a:noFill/>
        </p:spPr>
        <p:txBody>
          <a:bodyPr wrap="none" rtlCol="0">
            <a:spAutoFit/>
          </a:bodyPr>
          <a:lstStyle/>
          <a:p>
            <a:r>
              <a:rPr lang="en-US" sz="1200" dirty="0"/>
              <a:t>Negatively Skewed Distribution</a:t>
            </a:r>
          </a:p>
          <a:p>
            <a:r>
              <a:rPr lang="en-US" sz="1200" dirty="0"/>
              <a:t>Skewness= -7.430441</a:t>
            </a:r>
          </a:p>
        </p:txBody>
      </p:sp>
      <p:sp>
        <p:nvSpPr>
          <p:cNvPr id="14" name="TextBox 13">
            <a:extLst>
              <a:ext uri="{FF2B5EF4-FFF2-40B4-BE49-F238E27FC236}">
                <a16:creationId xmlns:a16="http://schemas.microsoft.com/office/drawing/2014/main" id="{9CBBB059-7FA4-807B-B46E-744C3F4BF58E}"/>
              </a:ext>
            </a:extLst>
          </p:cNvPr>
          <p:cNvSpPr txBox="1"/>
          <p:nvPr/>
        </p:nvSpPr>
        <p:spPr>
          <a:xfrm>
            <a:off x="3566743" y="4605056"/>
            <a:ext cx="1933158" cy="461665"/>
          </a:xfrm>
          <a:prstGeom prst="rect">
            <a:avLst/>
          </a:prstGeom>
          <a:noFill/>
        </p:spPr>
        <p:txBody>
          <a:bodyPr wrap="none" rtlCol="0">
            <a:spAutoFit/>
          </a:bodyPr>
          <a:lstStyle/>
          <a:p>
            <a:r>
              <a:rPr lang="en-US" sz="1200" dirty="0"/>
              <a:t>Slightly Positive Distribution</a:t>
            </a:r>
          </a:p>
          <a:p>
            <a:r>
              <a:rPr lang="en-US" sz="1200" dirty="0"/>
              <a:t>Skewness=0.5358228</a:t>
            </a:r>
          </a:p>
        </p:txBody>
      </p:sp>
      <p:sp>
        <p:nvSpPr>
          <p:cNvPr id="15" name="TextBox 14">
            <a:extLst>
              <a:ext uri="{FF2B5EF4-FFF2-40B4-BE49-F238E27FC236}">
                <a16:creationId xmlns:a16="http://schemas.microsoft.com/office/drawing/2014/main" id="{BE27C3D4-22DF-134B-E9DD-96C5CAC01D0F}"/>
              </a:ext>
            </a:extLst>
          </p:cNvPr>
          <p:cNvSpPr txBox="1"/>
          <p:nvPr/>
        </p:nvSpPr>
        <p:spPr>
          <a:xfrm>
            <a:off x="6533250" y="4605056"/>
            <a:ext cx="2145074" cy="461665"/>
          </a:xfrm>
          <a:prstGeom prst="rect">
            <a:avLst/>
          </a:prstGeom>
          <a:noFill/>
        </p:spPr>
        <p:txBody>
          <a:bodyPr wrap="none" rtlCol="0">
            <a:spAutoFit/>
          </a:bodyPr>
          <a:lstStyle/>
          <a:p>
            <a:r>
              <a:rPr lang="en-US" sz="1200" dirty="0"/>
              <a:t>Negatively Skewed Distribution</a:t>
            </a:r>
          </a:p>
          <a:p>
            <a:r>
              <a:rPr lang="en-US" sz="1200" dirty="0"/>
              <a:t>Skewness= -1.136233</a:t>
            </a:r>
          </a:p>
        </p:txBody>
      </p:sp>
      <p:sp>
        <p:nvSpPr>
          <p:cNvPr id="16" name="TextBox 15">
            <a:extLst>
              <a:ext uri="{FF2B5EF4-FFF2-40B4-BE49-F238E27FC236}">
                <a16:creationId xmlns:a16="http://schemas.microsoft.com/office/drawing/2014/main" id="{0AEC311C-157E-6B97-4DE4-4A73F6D51B5C}"/>
              </a:ext>
            </a:extLst>
          </p:cNvPr>
          <p:cNvSpPr txBox="1"/>
          <p:nvPr/>
        </p:nvSpPr>
        <p:spPr>
          <a:xfrm>
            <a:off x="9508235" y="4605056"/>
            <a:ext cx="2072299" cy="461665"/>
          </a:xfrm>
          <a:prstGeom prst="rect">
            <a:avLst/>
          </a:prstGeom>
          <a:noFill/>
        </p:spPr>
        <p:txBody>
          <a:bodyPr wrap="none" rtlCol="0">
            <a:spAutoFit/>
          </a:bodyPr>
          <a:lstStyle/>
          <a:p>
            <a:r>
              <a:rPr lang="en-US" sz="1200" dirty="0"/>
              <a:t>Positively Skewed Distribution</a:t>
            </a:r>
          </a:p>
          <a:p>
            <a:r>
              <a:rPr lang="en-US" sz="1200" dirty="0"/>
              <a:t>Skewness=2.99424</a:t>
            </a:r>
          </a:p>
        </p:txBody>
      </p:sp>
    </p:spTree>
    <p:extLst>
      <p:ext uri="{BB962C8B-B14F-4D97-AF65-F5344CB8AC3E}">
        <p14:creationId xmlns:p14="http://schemas.microsoft.com/office/powerpoint/2010/main" val="2110261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D402-35E0-E1BA-70B5-36A4392CAA01}"/>
              </a:ext>
            </a:extLst>
          </p:cNvPr>
          <p:cNvSpPr>
            <a:spLocks noGrp="1"/>
          </p:cNvSpPr>
          <p:nvPr>
            <p:ph type="title"/>
          </p:nvPr>
        </p:nvSpPr>
        <p:spPr>
          <a:xfrm>
            <a:off x="977211" y="694564"/>
            <a:ext cx="9605635" cy="1059305"/>
          </a:xfrm>
        </p:spPr>
        <p:txBody>
          <a:bodyPr>
            <a:normAutofit/>
          </a:bodyPr>
          <a:lstStyle/>
          <a:p>
            <a:pPr algn="ctr"/>
            <a:br>
              <a:rPr lang="en-US" sz="2000" i="1" dirty="0"/>
            </a:br>
            <a:br>
              <a:rPr lang="en-US" sz="2000" i="1" dirty="0"/>
            </a:br>
            <a:r>
              <a:rPr lang="en-US" sz="2000" i="1" dirty="0"/>
              <a:t>Distributions and histograms of data</a:t>
            </a:r>
          </a:p>
        </p:txBody>
      </p:sp>
      <p:pic>
        <p:nvPicPr>
          <p:cNvPr id="6" name="Content Placeholder 5">
            <a:extLst>
              <a:ext uri="{FF2B5EF4-FFF2-40B4-BE49-F238E27FC236}">
                <a16:creationId xmlns:a16="http://schemas.microsoft.com/office/drawing/2014/main" id="{4C4693B6-39CC-1429-CD95-2D5B8AB34E70}"/>
              </a:ext>
            </a:extLst>
          </p:cNvPr>
          <p:cNvPicPr>
            <a:picLocks noGrp="1" noChangeAspect="1"/>
          </p:cNvPicPr>
          <p:nvPr>
            <p:ph sz="half" idx="1"/>
          </p:nvPr>
        </p:nvPicPr>
        <p:blipFill>
          <a:blip r:embed="rId2"/>
          <a:srcRect/>
          <a:stretch/>
        </p:blipFill>
        <p:spPr>
          <a:xfrm>
            <a:off x="825340" y="2139508"/>
            <a:ext cx="2355786" cy="2374899"/>
          </a:xfrm>
        </p:spPr>
      </p:pic>
      <p:pic>
        <p:nvPicPr>
          <p:cNvPr id="8" name="Content Placeholder 7">
            <a:extLst>
              <a:ext uri="{FF2B5EF4-FFF2-40B4-BE49-F238E27FC236}">
                <a16:creationId xmlns:a16="http://schemas.microsoft.com/office/drawing/2014/main" id="{FA964854-938D-079D-7A5B-C9EFCF958FA6}"/>
              </a:ext>
            </a:extLst>
          </p:cNvPr>
          <p:cNvPicPr>
            <a:picLocks noGrp="1" noChangeAspect="1"/>
          </p:cNvPicPr>
          <p:nvPr>
            <p:ph sz="half" idx="2"/>
          </p:nvPr>
        </p:nvPicPr>
        <p:blipFill>
          <a:blip r:embed="rId3"/>
          <a:srcRect/>
          <a:stretch/>
        </p:blipFill>
        <p:spPr>
          <a:xfrm>
            <a:off x="3536761" y="2139508"/>
            <a:ext cx="2355786" cy="2374899"/>
          </a:xfrm>
        </p:spPr>
      </p:pic>
      <p:pic>
        <p:nvPicPr>
          <p:cNvPr id="10" name="Picture 9">
            <a:extLst>
              <a:ext uri="{FF2B5EF4-FFF2-40B4-BE49-F238E27FC236}">
                <a16:creationId xmlns:a16="http://schemas.microsoft.com/office/drawing/2014/main" id="{06A9DEF6-B3C6-C462-06DF-98F99E7FAD06}"/>
              </a:ext>
            </a:extLst>
          </p:cNvPr>
          <p:cNvPicPr>
            <a:picLocks noChangeAspect="1"/>
          </p:cNvPicPr>
          <p:nvPr/>
        </p:nvPicPr>
        <p:blipFill>
          <a:blip r:embed="rId4"/>
          <a:srcRect/>
          <a:stretch/>
        </p:blipFill>
        <p:spPr>
          <a:xfrm>
            <a:off x="6414300" y="2139507"/>
            <a:ext cx="2355787" cy="2374900"/>
          </a:xfrm>
          <a:prstGeom prst="rect">
            <a:avLst/>
          </a:prstGeom>
        </p:spPr>
      </p:pic>
      <p:pic>
        <p:nvPicPr>
          <p:cNvPr id="12" name="Picture 11">
            <a:extLst>
              <a:ext uri="{FF2B5EF4-FFF2-40B4-BE49-F238E27FC236}">
                <a16:creationId xmlns:a16="http://schemas.microsoft.com/office/drawing/2014/main" id="{74597A67-D9FA-B7A3-A475-13988DFEB611}"/>
              </a:ext>
            </a:extLst>
          </p:cNvPr>
          <p:cNvPicPr>
            <a:picLocks noChangeAspect="1"/>
          </p:cNvPicPr>
          <p:nvPr/>
        </p:nvPicPr>
        <p:blipFill>
          <a:blip r:embed="rId5"/>
          <a:srcRect/>
          <a:stretch/>
        </p:blipFill>
        <p:spPr>
          <a:xfrm>
            <a:off x="9291839" y="2139507"/>
            <a:ext cx="2355787" cy="2374900"/>
          </a:xfrm>
          <a:prstGeom prst="rect">
            <a:avLst/>
          </a:prstGeom>
        </p:spPr>
      </p:pic>
      <p:sp>
        <p:nvSpPr>
          <p:cNvPr id="13" name="TextBox 12">
            <a:extLst>
              <a:ext uri="{FF2B5EF4-FFF2-40B4-BE49-F238E27FC236}">
                <a16:creationId xmlns:a16="http://schemas.microsoft.com/office/drawing/2014/main" id="{E152F42F-19F0-FD71-07C2-24C8A15C7F9A}"/>
              </a:ext>
            </a:extLst>
          </p:cNvPr>
          <p:cNvSpPr txBox="1"/>
          <p:nvPr/>
        </p:nvSpPr>
        <p:spPr>
          <a:xfrm>
            <a:off x="855322" y="4605056"/>
            <a:ext cx="2661370" cy="461665"/>
          </a:xfrm>
          <a:prstGeom prst="rect">
            <a:avLst/>
          </a:prstGeom>
          <a:noFill/>
        </p:spPr>
        <p:txBody>
          <a:bodyPr wrap="none" rtlCol="0">
            <a:spAutoFit/>
          </a:bodyPr>
          <a:lstStyle/>
          <a:p>
            <a:r>
              <a:rPr lang="en-US" sz="1200" dirty="0"/>
              <a:t>Slightly Negatively Skewed Distribution</a:t>
            </a:r>
          </a:p>
          <a:p>
            <a:r>
              <a:rPr lang="en-US" sz="1200" dirty="0"/>
              <a:t>Skewness= -0.243186</a:t>
            </a:r>
          </a:p>
        </p:txBody>
      </p:sp>
      <p:sp>
        <p:nvSpPr>
          <p:cNvPr id="14" name="TextBox 13">
            <a:extLst>
              <a:ext uri="{FF2B5EF4-FFF2-40B4-BE49-F238E27FC236}">
                <a16:creationId xmlns:a16="http://schemas.microsoft.com/office/drawing/2014/main" id="{9CBBB059-7FA4-807B-B46E-744C3F4BF58E}"/>
              </a:ext>
            </a:extLst>
          </p:cNvPr>
          <p:cNvSpPr txBox="1"/>
          <p:nvPr/>
        </p:nvSpPr>
        <p:spPr>
          <a:xfrm>
            <a:off x="3566743" y="4605056"/>
            <a:ext cx="1933158" cy="461665"/>
          </a:xfrm>
          <a:prstGeom prst="rect">
            <a:avLst/>
          </a:prstGeom>
          <a:noFill/>
        </p:spPr>
        <p:txBody>
          <a:bodyPr wrap="none" rtlCol="0">
            <a:spAutoFit/>
          </a:bodyPr>
          <a:lstStyle/>
          <a:p>
            <a:r>
              <a:rPr lang="en-US" sz="1200" dirty="0"/>
              <a:t>Slightly Positive Distribution</a:t>
            </a:r>
          </a:p>
          <a:p>
            <a:r>
              <a:rPr lang="en-US" sz="1200" dirty="0"/>
              <a:t>Skewness=0.8749845</a:t>
            </a:r>
          </a:p>
        </p:txBody>
      </p:sp>
      <p:sp>
        <p:nvSpPr>
          <p:cNvPr id="15" name="TextBox 14">
            <a:extLst>
              <a:ext uri="{FF2B5EF4-FFF2-40B4-BE49-F238E27FC236}">
                <a16:creationId xmlns:a16="http://schemas.microsoft.com/office/drawing/2014/main" id="{BE27C3D4-22DF-134B-E9DD-96C5CAC01D0F}"/>
              </a:ext>
            </a:extLst>
          </p:cNvPr>
          <p:cNvSpPr txBox="1"/>
          <p:nvPr/>
        </p:nvSpPr>
        <p:spPr>
          <a:xfrm>
            <a:off x="6533250" y="4605056"/>
            <a:ext cx="2072299" cy="461665"/>
          </a:xfrm>
          <a:prstGeom prst="rect">
            <a:avLst/>
          </a:prstGeom>
          <a:noFill/>
        </p:spPr>
        <p:txBody>
          <a:bodyPr wrap="none" rtlCol="0">
            <a:spAutoFit/>
          </a:bodyPr>
          <a:lstStyle/>
          <a:p>
            <a:r>
              <a:rPr lang="en-US" sz="1200" dirty="0"/>
              <a:t>Positively Skewed Distribution</a:t>
            </a:r>
          </a:p>
          <a:p>
            <a:r>
              <a:rPr lang="en-US" sz="1200" dirty="0"/>
              <a:t>Skewness= 16.47988</a:t>
            </a:r>
          </a:p>
        </p:txBody>
      </p:sp>
      <p:sp>
        <p:nvSpPr>
          <p:cNvPr id="16" name="TextBox 15">
            <a:extLst>
              <a:ext uri="{FF2B5EF4-FFF2-40B4-BE49-F238E27FC236}">
                <a16:creationId xmlns:a16="http://schemas.microsoft.com/office/drawing/2014/main" id="{0AEC311C-157E-6B97-4DE4-4A73F6D51B5C}"/>
              </a:ext>
            </a:extLst>
          </p:cNvPr>
          <p:cNvSpPr txBox="1"/>
          <p:nvPr/>
        </p:nvSpPr>
        <p:spPr>
          <a:xfrm>
            <a:off x="9309388" y="4616301"/>
            <a:ext cx="2546916" cy="461665"/>
          </a:xfrm>
          <a:prstGeom prst="rect">
            <a:avLst/>
          </a:prstGeom>
          <a:noFill/>
        </p:spPr>
        <p:txBody>
          <a:bodyPr wrap="none" rtlCol="0">
            <a:spAutoFit/>
          </a:bodyPr>
          <a:lstStyle/>
          <a:p>
            <a:r>
              <a:rPr lang="en-US" sz="1200" dirty="0"/>
              <a:t>Slightly Positively Skewed Distribution</a:t>
            </a:r>
          </a:p>
          <a:p>
            <a:r>
              <a:rPr lang="en-US" sz="1200" dirty="0"/>
              <a:t>Skewness=0.5349772</a:t>
            </a:r>
          </a:p>
        </p:txBody>
      </p:sp>
    </p:spTree>
    <p:extLst>
      <p:ext uri="{BB962C8B-B14F-4D97-AF65-F5344CB8AC3E}">
        <p14:creationId xmlns:p14="http://schemas.microsoft.com/office/powerpoint/2010/main" val="1723137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6D1F-417A-2B0B-170E-CC384385BF32}"/>
              </a:ext>
            </a:extLst>
          </p:cNvPr>
          <p:cNvSpPr>
            <a:spLocks noGrp="1"/>
          </p:cNvSpPr>
          <p:nvPr>
            <p:ph type="title"/>
          </p:nvPr>
        </p:nvSpPr>
        <p:spPr/>
        <p:txBody>
          <a:bodyPr>
            <a:normAutofit fontScale="90000"/>
          </a:bodyPr>
          <a:lstStyle/>
          <a:p>
            <a:pPr algn="ctr"/>
            <a:br>
              <a:rPr lang="en-US" sz="2400" dirty="0"/>
            </a:br>
            <a:br>
              <a:rPr lang="en-US" sz="2400" b="1" dirty="0"/>
            </a:br>
            <a:r>
              <a:rPr lang="en-US" sz="2400" b="1" dirty="0"/>
              <a:t>Task 2: - transforming the data</a:t>
            </a:r>
          </a:p>
        </p:txBody>
      </p:sp>
      <p:sp>
        <p:nvSpPr>
          <p:cNvPr id="3" name="Content Placeholder 2">
            <a:extLst>
              <a:ext uri="{FF2B5EF4-FFF2-40B4-BE49-F238E27FC236}">
                <a16:creationId xmlns:a16="http://schemas.microsoft.com/office/drawing/2014/main" id="{3FD63407-FB26-FD70-69BA-740D824ED7F2}"/>
              </a:ext>
            </a:extLst>
          </p:cNvPr>
          <p:cNvSpPr>
            <a:spLocks noGrp="1"/>
          </p:cNvSpPr>
          <p:nvPr>
            <p:ph idx="1"/>
          </p:nvPr>
        </p:nvSpPr>
        <p:spPr/>
        <p:txBody>
          <a:bodyPr>
            <a:normAutofit fontScale="92500" lnSpcReduction="10000"/>
          </a:bodyPr>
          <a:lstStyle/>
          <a:p>
            <a:r>
              <a:rPr lang="en-US" dirty="0"/>
              <a:t>The four variables chosen for the transformation are </a:t>
            </a:r>
            <a:r>
              <a:rPr lang="en-US" b="1" dirty="0"/>
              <a:t>X6, X9, X10, X11</a:t>
            </a:r>
            <a:r>
              <a:rPr lang="en-US" dirty="0"/>
              <a:t>.</a:t>
            </a:r>
          </a:p>
          <a:p>
            <a:r>
              <a:rPr lang="en-US" dirty="0"/>
              <a:t>The transformation applied on each variable help to scale down and standardize with the same units.</a:t>
            </a:r>
          </a:p>
          <a:p>
            <a:r>
              <a:rPr lang="en-US" dirty="0"/>
              <a:t>X6: </a:t>
            </a:r>
            <a:r>
              <a:rPr lang="en-US" b="1" dirty="0"/>
              <a:t>Polynomial and Linear Scaling.</a:t>
            </a:r>
          </a:p>
          <a:p>
            <a:r>
              <a:rPr lang="en-US" dirty="0"/>
              <a:t>X9: </a:t>
            </a:r>
            <a:r>
              <a:rPr lang="en-US" b="1" dirty="0"/>
              <a:t>Linear Scaling.</a:t>
            </a:r>
          </a:p>
          <a:p>
            <a:r>
              <a:rPr lang="en-US" dirty="0"/>
              <a:t>X10: </a:t>
            </a:r>
            <a:r>
              <a:rPr lang="en-US" b="1" dirty="0"/>
              <a:t>Negation, Polynomial and Linear Scaling.</a:t>
            </a:r>
          </a:p>
          <a:p>
            <a:r>
              <a:rPr lang="en-US" dirty="0"/>
              <a:t>X11: </a:t>
            </a:r>
            <a:r>
              <a:rPr lang="en-US" b="1" dirty="0"/>
              <a:t>Negation, Polynomial and Linear Scaling.</a:t>
            </a:r>
          </a:p>
          <a:p>
            <a:r>
              <a:rPr lang="en-US" dirty="0"/>
              <a:t>X13: </a:t>
            </a:r>
            <a:r>
              <a:rPr lang="en-US" b="1" dirty="0"/>
              <a:t>Polynomial and Linear Scaling.</a:t>
            </a:r>
          </a:p>
        </p:txBody>
      </p:sp>
    </p:spTree>
    <p:extLst>
      <p:ext uri="{BB962C8B-B14F-4D97-AF65-F5344CB8AC3E}">
        <p14:creationId xmlns:p14="http://schemas.microsoft.com/office/powerpoint/2010/main" val="201017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F57B396C-4FAC-305B-C03F-915B41260B11}"/>
              </a:ext>
            </a:extLst>
          </p:cNvPr>
          <p:cNvGraphicFramePr>
            <a:graphicFrameLocks noGrp="1"/>
          </p:cNvGraphicFramePr>
          <p:nvPr>
            <p:extLst>
              <p:ext uri="{D42A27DB-BD31-4B8C-83A1-F6EECF244321}">
                <p14:modId xmlns:p14="http://schemas.microsoft.com/office/powerpoint/2010/main" val="1092899923"/>
              </p:ext>
            </p:extLst>
          </p:nvPr>
        </p:nvGraphicFramePr>
        <p:xfrm>
          <a:off x="6180083" y="1116426"/>
          <a:ext cx="5850088" cy="4873248"/>
        </p:xfrm>
        <a:graphic>
          <a:graphicData uri="http://schemas.openxmlformats.org/drawingml/2006/table">
            <a:tbl>
              <a:tblPr firstRow="1" bandRow="1">
                <a:solidFill>
                  <a:srgbClr val="F2F2F2">
                    <a:alpha val="30196"/>
                  </a:srgbClr>
                </a:solidFill>
                <a:tableStyleId>{5940675A-B579-460E-94D1-54222C63F5DA}</a:tableStyleId>
              </a:tblPr>
              <a:tblGrid>
                <a:gridCol w="2925044">
                  <a:extLst>
                    <a:ext uri="{9D8B030D-6E8A-4147-A177-3AD203B41FA5}">
                      <a16:colId xmlns:a16="http://schemas.microsoft.com/office/drawing/2014/main" val="3957453664"/>
                    </a:ext>
                  </a:extLst>
                </a:gridCol>
                <a:gridCol w="2925044">
                  <a:extLst>
                    <a:ext uri="{9D8B030D-6E8A-4147-A177-3AD203B41FA5}">
                      <a16:colId xmlns:a16="http://schemas.microsoft.com/office/drawing/2014/main" val="36680900"/>
                    </a:ext>
                  </a:extLst>
                </a:gridCol>
              </a:tblGrid>
              <a:tr h="304578">
                <a:tc>
                  <a:txBody>
                    <a:bodyPr/>
                    <a:lstStyle/>
                    <a:p>
                      <a:r>
                        <a:rPr lang="en-US" sz="1000" b="0" cap="none" spc="0" dirty="0">
                          <a:solidFill>
                            <a:schemeClr val="bg1"/>
                          </a:solidFill>
                        </a:rPr>
                        <a:t>Number of Digits</a:t>
                      </a:r>
                    </a:p>
                  </a:txBody>
                  <a:tcPr marL="83651" marR="64347" marT="64347" marB="6434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1000" b="0" cap="none" spc="0">
                          <a:solidFill>
                            <a:schemeClr val="bg1"/>
                          </a:solidFill>
                        </a:rPr>
                        <a:t>Binary number fm.weights</a:t>
                      </a:r>
                    </a:p>
                  </a:txBody>
                  <a:tcPr marL="83651" marR="64347" marT="64347" marB="6434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64464422"/>
                  </a:ext>
                </a:extLst>
              </a:tr>
              <a:tr h="304578">
                <a:tc>
                  <a:txBody>
                    <a:bodyPr/>
                    <a:lstStyle/>
                    <a:p>
                      <a:r>
                        <a:rPr lang="en-US" sz="1000" cap="none" spc="0" dirty="0">
                          <a:solidFill>
                            <a:schemeClr val="tx1"/>
                          </a:solidFill>
                        </a:rPr>
                        <a:t>1</a:t>
                      </a:r>
                    </a:p>
                  </a:txBody>
                  <a:tcPr marL="83651" marR="64347" marT="64347" marB="6434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1000" cap="none" spc="0">
                          <a:solidFill>
                            <a:schemeClr val="tx1"/>
                          </a:solidFill>
                        </a:rPr>
                        <a:t>0.289099857253279</a:t>
                      </a:r>
                    </a:p>
                  </a:txBody>
                  <a:tcPr marL="83651" marR="64347" marT="64347" marB="6434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3137002680"/>
                  </a:ext>
                </a:extLst>
              </a:tr>
              <a:tr h="304578">
                <a:tc>
                  <a:txBody>
                    <a:bodyPr/>
                    <a:lstStyle/>
                    <a:p>
                      <a:r>
                        <a:rPr lang="en-US" sz="1000" cap="none" spc="0">
                          <a:solidFill>
                            <a:schemeClr val="tx1"/>
                          </a:solidFill>
                        </a:rPr>
                        <a:t>2</a:t>
                      </a:r>
                    </a:p>
                  </a:txBody>
                  <a:tcPr marL="83651" marR="64347" marT="64347" marB="6434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000" cap="none" spc="0">
                          <a:solidFill>
                            <a:schemeClr val="tx1"/>
                          </a:solidFill>
                        </a:rPr>
                        <a:t>0.417931082479919</a:t>
                      </a:r>
                    </a:p>
                  </a:txBody>
                  <a:tcPr marL="83651" marR="64347" marT="64347" marB="6434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282669910"/>
                  </a:ext>
                </a:extLst>
              </a:tr>
              <a:tr h="304578">
                <a:tc>
                  <a:txBody>
                    <a:bodyPr/>
                    <a:lstStyle/>
                    <a:p>
                      <a:r>
                        <a:rPr lang="en-US" sz="1000" cap="none" spc="0" dirty="0">
                          <a:solidFill>
                            <a:schemeClr val="tx1"/>
                          </a:solidFill>
                        </a:rPr>
                        <a:t>3</a:t>
                      </a:r>
                    </a:p>
                  </a:txBody>
                  <a:tcPr marL="83651" marR="64347" marT="64347" marB="6434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000" cap="none" spc="0" dirty="0">
                          <a:solidFill>
                            <a:schemeClr val="tx1"/>
                          </a:solidFill>
                        </a:rPr>
                        <a:t>0.83882269368044</a:t>
                      </a:r>
                    </a:p>
                  </a:txBody>
                  <a:tcPr marL="83651" marR="64347" marT="64347" marB="6434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731418392"/>
                  </a:ext>
                </a:extLst>
              </a:tr>
              <a:tr h="304578">
                <a:tc>
                  <a:txBody>
                    <a:bodyPr/>
                    <a:lstStyle/>
                    <a:p>
                      <a:r>
                        <a:rPr lang="en-US" sz="1000" cap="none" spc="0" dirty="0">
                          <a:solidFill>
                            <a:schemeClr val="tx1"/>
                          </a:solidFill>
                        </a:rPr>
                        <a:t>4</a:t>
                      </a:r>
                    </a:p>
                  </a:txBody>
                  <a:tcPr marL="83651" marR="64347" marT="64347" marB="6434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000" cap="none" spc="0">
                          <a:solidFill>
                            <a:schemeClr val="tx1"/>
                          </a:solidFill>
                        </a:rPr>
                        <a:t>0.173473206702576</a:t>
                      </a:r>
                    </a:p>
                  </a:txBody>
                  <a:tcPr marL="83651" marR="64347" marT="64347" marB="6434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09426993"/>
                  </a:ext>
                </a:extLst>
              </a:tr>
              <a:tr h="304578">
                <a:tc>
                  <a:txBody>
                    <a:bodyPr/>
                    <a:lstStyle/>
                    <a:p>
                      <a:r>
                        <a:rPr lang="en-US" sz="1000" cap="none" spc="0" dirty="0">
                          <a:solidFill>
                            <a:schemeClr val="tx1"/>
                          </a:solidFill>
                        </a:rPr>
                        <a:t>5</a:t>
                      </a:r>
                    </a:p>
                  </a:txBody>
                  <a:tcPr marL="83651" marR="64347" marT="64347" marB="6434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000" cap="none" spc="0">
                          <a:solidFill>
                            <a:schemeClr val="tx1"/>
                          </a:solidFill>
                        </a:rPr>
                        <a:t>0.378346190488353</a:t>
                      </a:r>
                    </a:p>
                  </a:txBody>
                  <a:tcPr marL="83651" marR="64347" marT="64347" marB="6434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829537271"/>
                  </a:ext>
                </a:extLst>
              </a:tr>
              <a:tr h="304578">
                <a:tc>
                  <a:txBody>
                    <a:bodyPr/>
                    <a:lstStyle/>
                    <a:p>
                      <a:r>
                        <a:rPr lang="en-US" sz="1000" cap="none" spc="0" dirty="0">
                          <a:solidFill>
                            <a:schemeClr val="tx1"/>
                          </a:solidFill>
                        </a:rPr>
                        <a:t>6</a:t>
                      </a:r>
                    </a:p>
                  </a:txBody>
                  <a:tcPr marL="83651" marR="64347" marT="64347" marB="6434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000" cap="none" spc="0">
                          <a:solidFill>
                            <a:schemeClr val="tx1"/>
                          </a:solidFill>
                        </a:rPr>
                        <a:t>0.449375478439664</a:t>
                      </a:r>
                    </a:p>
                  </a:txBody>
                  <a:tcPr marL="83651" marR="64347" marT="64347" marB="6434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78406145"/>
                  </a:ext>
                </a:extLst>
              </a:tr>
              <a:tr h="304578">
                <a:tc>
                  <a:txBody>
                    <a:bodyPr/>
                    <a:lstStyle/>
                    <a:p>
                      <a:r>
                        <a:rPr lang="en-US" sz="1000" cap="none" spc="0" dirty="0">
                          <a:solidFill>
                            <a:schemeClr val="tx1"/>
                          </a:solidFill>
                        </a:rPr>
                        <a:t>7</a:t>
                      </a:r>
                    </a:p>
                  </a:txBody>
                  <a:tcPr marL="83651" marR="64347" marT="64347" marB="6434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000" cap="none" spc="0">
                          <a:solidFill>
                            <a:schemeClr val="tx1"/>
                          </a:solidFill>
                        </a:rPr>
                        <a:t>1</a:t>
                      </a:r>
                    </a:p>
                  </a:txBody>
                  <a:tcPr marL="83651" marR="64347" marT="64347" marB="6434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584862136"/>
                  </a:ext>
                </a:extLst>
              </a:tr>
              <a:tr h="304578">
                <a:tc>
                  <a:txBody>
                    <a:bodyPr/>
                    <a:lstStyle/>
                    <a:p>
                      <a:r>
                        <a:rPr lang="en-US" sz="1000" cap="none" spc="0">
                          <a:solidFill>
                            <a:schemeClr val="tx1"/>
                          </a:solidFill>
                        </a:rPr>
                        <a:t>8</a:t>
                      </a:r>
                    </a:p>
                  </a:txBody>
                  <a:tcPr marL="83651" marR="64347" marT="64347" marB="6434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000" cap="none" spc="0">
                          <a:solidFill>
                            <a:schemeClr val="tx1"/>
                          </a:solidFill>
                        </a:rPr>
                        <a:t>0</a:t>
                      </a:r>
                    </a:p>
                  </a:txBody>
                  <a:tcPr marL="83651" marR="64347" marT="64347" marB="6434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7046873"/>
                  </a:ext>
                </a:extLst>
              </a:tr>
              <a:tr h="304578">
                <a:tc>
                  <a:txBody>
                    <a:bodyPr/>
                    <a:lstStyle/>
                    <a:p>
                      <a:r>
                        <a:rPr lang="en-US" sz="1000" cap="none" spc="0">
                          <a:solidFill>
                            <a:schemeClr val="tx1"/>
                          </a:solidFill>
                        </a:rPr>
                        <a:t>9</a:t>
                      </a:r>
                    </a:p>
                  </a:txBody>
                  <a:tcPr marL="83651" marR="64347" marT="64347" marB="6434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000" cap="none" spc="0">
                          <a:solidFill>
                            <a:schemeClr val="tx1"/>
                          </a:solidFill>
                        </a:rPr>
                        <a:t>0.597899884314362</a:t>
                      </a:r>
                    </a:p>
                  </a:txBody>
                  <a:tcPr marL="83651" marR="64347" marT="64347" marB="6434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089861332"/>
                  </a:ext>
                </a:extLst>
              </a:tr>
              <a:tr h="304578">
                <a:tc>
                  <a:txBody>
                    <a:bodyPr/>
                    <a:lstStyle/>
                    <a:p>
                      <a:r>
                        <a:rPr lang="en-US" sz="1000" cap="none" spc="0">
                          <a:solidFill>
                            <a:schemeClr val="tx1"/>
                          </a:solidFill>
                        </a:rPr>
                        <a:t>10</a:t>
                      </a:r>
                    </a:p>
                  </a:txBody>
                  <a:tcPr marL="83651" marR="64347" marT="64347" marB="6434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000" cap="none" spc="0">
                          <a:solidFill>
                            <a:schemeClr val="tx1"/>
                          </a:solidFill>
                        </a:rPr>
                        <a:t>0.417931082479919</a:t>
                      </a:r>
                    </a:p>
                  </a:txBody>
                  <a:tcPr marL="83651" marR="64347" marT="64347" marB="6434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71884959"/>
                  </a:ext>
                </a:extLst>
              </a:tr>
              <a:tr h="304578">
                <a:tc>
                  <a:txBody>
                    <a:bodyPr/>
                    <a:lstStyle/>
                    <a:p>
                      <a:r>
                        <a:rPr lang="en-US" sz="1000" cap="none" spc="0">
                          <a:solidFill>
                            <a:schemeClr val="tx1"/>
                          </a:solidFill>
                        </a:rPr>
                        <a:t>11</a:t>
                      </a:r>
                    </a:p>
                  </a:txBody>
                  <a:tcPr marL="83651" marR="64347" marT="64347" marB="6434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000" cap="none" spc="0">
                          <a:solidFill>
                            <a:schemeClr val="tx1"/>
                          </a:solidFill>
                        </a:rPr>
                        <a:t>0.83882269368044</a:t>
                      </a:r>
                    </a:p>
                  </a:txBody>
                  <a:tcPr marL="83651" marR="64347" marT="64347" marB="6434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576056564"/>
                  </a:ext>
                </a:extLst>
              </a:tr>
              <a:tr h="304578">
                <a:tc>
                  <a:txBody>
                    <a:bodyPr/>
                    <a:lstStyle/>
                    <a:p>
                      <a:r>
                        <a:rPr lang="en-US" sz="1000" cap="none" spc="0">
                          <a:solidFill>
                            <a:schemeClr val="tx1"/>
                          </a:solidFill>
                        </a:rPr>
                        <a:t>12</a:t>
                      </a:r>
                    </a:p>
                  </a:txBody>
                  <a:tcPr marL="83651" marR="64347" marT="64347" marB="6434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000" cap="none" spc="0">
                          <a:solidFill>
                            <a:schemeClr val="tx1"/>
                          </a:solidFill>
                        </a:rPr>
                        <a:t>0.173473206702576</a:t>
                      </a:r>
                    </a:p>
                  </a:txBody>
                  <a:tcPr marL="83651" marR="64347" marT="64347" marB="6434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66103634"/>
                  </a:ext>
                </a:extLst>
              </a:tr>
              <a:tr h="304578">
                <a:tc>
                  <a:txBody>
                    <a:bodyPr/>
                    <a:lstStyle/>
                    <a:p>
                      <a:r>
                        <a:rPr lang="en-US" sz="1000" cap="none" spc="0">
                          <a:solidFill>
                            <a:schemeClr val="tx1"/>
                          </a:solidFill>
                        </a:rPr>
                        <a:t>13</a:t>
                      </a:r>
                    </a:p>
                  </a:txBody>
                  <a:tcPr marL="83651" marR="64347" marT="64347" marB="64347">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000" cap="none" spc="0">
                          <a:solidFill>
                            <a:schemeClr val="tx1"/>
                          </a:solidFill>
                        </a:rPr>
                        <a:t>1</a:t>
                      </a:r>
                    </a:p>
                  </a:txBody>
                  <a:tcPr marL="83651" marR="64347" marT="64347" marB="64347">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593548517"/>
                  </a:ext>
                </a:extLst>
              </a:tr>
              <a:tr h="304578">
                <a:tc>
                  <a:txBody>
                    <a:bodyPr/>
                    <a:lstStyle/>
                    <a:p>
                      <a:r>
                        <a:rPr lang="en-US" sz="1000" cap="none" spc="0">
                          <a:solidFill>
                            <a:schemeClr val="tx1"/>
                          </a:solidFill>
                        </a:rPr>
                        <a:t>14</a:t>
                      </a:r>
                    </a:p>
                  </a:txBody>
                  <a:tcPr marL="83651" marR="64347" marT="64347" marB="6434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000" cap="none" spc="0">
                          <a:solidFill>
                            <a:schemeClr val="tx1"/>
                          </a:solidFill>
                        </a:rPr>
                        <a:t>0.449375478439664</a:t>
                      </a:r>
                    </a:p>
                  </a:txBody>
                  <a:tcPr marL="83651" marR="64347" marT="64347" marB="6434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528198626"/>
                  </a:ext>
                </a:extLst>
              </a:tr>
              <a:tr h="304578">
                <a:tc>
                  <a:txBody>
                    <a:bodyPr/>
                    <a:lstStyle/>
                    <a:p>
                      <a:r>
                        <a:rPr lang="en-US" sz="1000" cap="none" spc="0">
                          <a:solidFill>
                            <a:schemeClr val="tx1"/>
                          </a:solidFill>
                        </a:rPr>
                        <a:t>15</a:t>
                      </a:r>
                    </a:p>
                  </a:txBody>
                  <a:tcPr marL="83651" marR="64347" marT="64347" marB="6434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US" sz="1000" cap="none" spc="0" dirty="0">
                          <a:solidFill>
                            <a:schemeClr val="tx1"/>
                          </a:solidFill>
                        </a:rPr>
                        <a:t>1</a:t>
                      </a:r>
                    </a:p>
                  </a:txBody>
                  <a:tcPr marL="83651" marR="64347" marT="64347" marB="6434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2319910185"/>
                  </a:ext>
                </a:extLst>
              </a:tr>
            </a:tbl>
          </a:graphicData>
        </a:graphic>
      </p:graphicFrame>
      <p:graphicFrame>
        <p:nvGraphicFramePr>
          <p:cNvPr id="3" name="Table 2">
            <a:extLst>
              <a:ext uri="{FF2B5EF4-FFF2-40B4-BE49-F238E27FC236}">
                <a16:creationId xmlns:a16="http://schemas.microsoft.com/office/drawing/2014/main" id="{D1588202-6EE7-FFBF-4642-DDCD26A46D35}"/>
              </a:ext>
            </a:extLst>
          </p:cNvPr>
          <p:cNvGraphicFramePr>
            <a:graphicFrameLocks noGrp="1"/>
          </p:cNvGraphicFramePr>
          <p:nvPr>
            <p:extLst>
              <p:ext uri="{D42A27DB-BD31-4B8C-83A1-F6EECF244321}">
                <p14:modId xmlns:p14="http://schemas.microsoft.com/office/powerpoint/2010/main" val="1748634817"/>
              </p:ext>
            </p:extLst>
          </p:nvPr>
        </p:nvGraphicFramePr>
        <p:xfrm>
          <a:off x="956716" y="2386094"/>
          <a:ext cx="4645024" cy="3603580"/>
        </p:xfrm>
        <a:graphic>
          <a:graphicData uri="http://schemas.openxmlformats.org/drawingml/2006/table">
            <a:tbl>
              <a:tblPr firstRow="1" bandRow="1">
                <a:tableStyleId>{2D5ABB26-0587-4C30-8999-92F81FD0307C}</a:tableStyleId>
              </a:tblPr>
              <a:tblGrid>
                <a:gridCol w="2322512">
                  <a:extLst>
                    <a:ext uri="{9D8B030D-6E8A-4147-A177-3AD203B41FA5}">
                      <a16:colId xmlns:a16="http://schemas.microsoft.com/office/drawing/2014/main" val="3614404156"/>
                    </a:ext>
                  </a:extLst>
                </a:gridCol>
                <a:gridCol w="2322512">
                  <a:extLst>
                    <a:ext uri="{9D8B030D-6E8A-4147-A177-3AD203B41FA5}">
                      <a16:colId xmlns:a16="http://schemas.microsoft.com/office/drawing/2014/main" val="554233539"/>
                    </a:ext>
                  </a:extLst>
                </a:gridCol>
              </a:tblGrid>
              <a:tr h="860380">
                <a:tc>
                  <a:txBody>
                    <a:bodyPr/>
                    <a:lstStyle/>
                    <a:p>
                      <a:endParaRPr lang="en-US" dirty="0"/>
                    </a:p>
                    <a:p>
                      <a:r>
                        <a:rPr lang="en-US" b="1" dirty="0"/>
                        <a:t>RMSE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p>
                      <a:r>
                        <a:rPr lang="en-US" dirty="0"/>
                        <a:t>0.0904894357022566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316676"/>
                  </a:ext>
                </a:extLst>
              </a:tr>
              <a:tr h="860380">
                <a:tc>
                  <a:txBody>
                    <a:bodyPr/>
                    <a:lstStyle/>
                    <a:p>
                      <a:endParaRPr lang="en-US" dirty="0"/>
                    </a:p>
                    <a:p>
                      <a:r>
                        <a:rPr lang="en-US" b="1" dirty="0"/>
                        <a:t>Average Absolute 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p>
                      <a:r>
                        <a:rPr lang="en-US" dirty="0"/>
                        <a:t>0.0703562952074658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757686"/>
                  </a:ext>
                </a:extLst>
              </a:tr>
              <a:tr h="860380">
                <a:tc>
                  <a:txBody>
                    <a:bodyPr/>
                    <a:lstStyle/>
                    <a:p>
                      <a:endParaRPr lang="en-US" dirty="0"/>
                    </a:p>
                    <a:p>
                      <a:r>
                        <a:rPr lang="en-US" b="1" dirty="0"/>
                        <a:t>Pearson Correlation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p>
                      <a:r>
                        <a:rPr lang="en-US" dirty="0"/>
                        <a:t>0.873278131628413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2831885"/>
                  </a:ext>
                </a:extLst>
              </a:tr>
              <a:tr h="860380">
                <a:tc>
                  <a:txBody>
                    <a:bodyPr/>
                    <a:lstStyle/>
                    <a:p>
                      <a:endParaRPr lang="en-US" dirty="0"/>
                    </a:p>
                    <a:p>
                      <a:r>
                        <a:rPr lang="en-US" b="1" dirty="0"/>
                        <a:t>Spearman Correlation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p>
                      <a:r>
                        <a:rPr lang="en-US" dirty="0"/>
                        <a:t>0.879202963861407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4977970"/>
                  </a:ext>
                </a:extLst>
              </a:tr>
            </a:tbl>
          </a:graphicData>
        </a:graphic>
      </p:graphicFrame>
      <p:sp>
        <p:nvSpPr>
          <p:cNvPr id="5" name="TextBox 4">
            <a:extLst>
              <a:ext uri="{FF2B5EF4-FFF2-40B4-BE49-F238E27FC236}">
                <a16:creationId xmlns:a16="http://schemas.microsoft.com/office/drawing/2014/main" id="{1381BA12-526C-1D46-EE5B-55680E16A953}"/>
              </a:ext>
            </a:extLst>
          </p:cNvPr>
          <p:cNvSpPr txBox="1"/>
          <p:nvPr/>
        </p:nvSpPr>
        <p:spPr>
          <a:xfrm>
            <a:off x="2551113" y="221995"/>
            <a:ext cx="6101254" cy="646331"/>
          </a:xfrm>
          <a:prstGeom prst="rect">
            <a:avLst/>
          </a:prstGeom>
          <a:noFill/>
        </p:spPr>
        <p:txBody>
          <a:bodyPr wrap="square">
            <a:spAutoFit/>
          </a:bodyPr>
          <a:lstStyle/>
          <a:p>
            <a:pPr algn="ctr"/>
            <a:r>
              <a:rPr lang="en-US" sz="1800" b="1" dirty="0">
                <a:latin typeface="+mj-lt"/>
              </a:rPr>
              <a:t>ERROR MEASURES, CORRELATION COEFFICIENTS AND </a:t>
            </a:r>
            <a:r>
              <a:rPr lang="en-US" b="1" dirty="0">
                <a:latin typeface="+mj-lt"/>
              </a:rPr>
              <a:t>SUMMARY</a:t>
            </a:r>
            <a:r>
              <a:rPr lang="en-US" sz="1800" b="1" dirty="0">
                <a:latin typeface="+mj-lt"/>
              </a:rPr>
              <a:t> </a:t>
            </a:r>
            <a:r>
              <a:rPr lang="en-US" b="1" dirty="0">
                <a:latin typeface="+mj-lt"/>
              </a:rPr>
              <a:t>OF</a:t>
            </a:r>
            <a:r>
              <a:rPr lang="en-US" sz="1800" b="1" dirty="0">
                <a:latin typeface="+mj-lt"/>
              </a:rPr>
              <a:t> </a:t>
            </a:r>
            <a:r>
              <a:rPr lang="en-US" b="1" dirty="0">
                <a:latin typeface="+mj-lt"/>
              </a:rPr>
              <a:t>DATA (CHOQUET MODEL)</a:t>
            </a:r>
            <a:endParaRPr lang="en-US" dirty="0">
              <a:latin typeface="+mj-lt"/>
            </a:endParaRPr>
          </a:p>
        </p:txBody>
      </p:sp>
      <p:sp>
        <p:nvSpPr>
          <p:cNvPr id="6" name="TextBox 5">
            <a:extLst>
              <a:ext uri="{FF2B5EF4-FFF2-40B4-BE49-F238E27FC236}">
                <a16:creationId xmlns:a16="http://schemas.microsoft.com/office/drawing/2014/main" id="{C4E38F5C-F03B-C2AB-74D7-B00E1F7D56C3}"/>
              </a:ext>
            </a:extLst>
          </p:cNvPr>
          <p:cNvSpPr txBox="1"/>
          <p:nvPr/>
        </p:nvSpPr>
        <p:spPr>
          <a:xfrm>
            <a:off x="0" y="1227716"/>
            <a:ext cx="5051383" cy="707886"/>
          </a:xfrm>
          <a:prstGeom prst="rect">
            <a:avLst/>
          </a:prstGeom>
          <a:noFill/>
        </p:spPr>
        <p:txBody>
          <a:bodyPr wrap="none" rtlCol="0">
            <a:spAutoFit/>
          </a:bodyPr>
          <a:lstStyle/>
          <a:p>
            <a:r>
              <a:rPr lang="en-US" sz="1000" b="1" dirty="0"/>
              <a:t>ORNESS : 0. 506050111885507</a:t>
            </a:r>
          </a:p>
          <a:p>
            <a:endParaRPr lang="en-US" sz="1000" b="1" dirty="0"/>
          </a:p>
          <a:p>
            <a:r>
              <a:rPr lang="en-US" sz="1000" b="1" dirty="0"/>
              <a:t>SHAPEY VALUES: </a:t>
            </a:r>
          </a:p>
          <a:p>
            <a:r>
              <a:rPr lang="en-US" sz="1000" b="1" dirty="0"/>
              <a:t>0.461740045149982,0.302985694058228, 0.157736441077396,0.0775378197143942</a:t>
            </a:r>
          </a:p>
        </p:txBody>
      </p:sp>
    </p:spTree>
    <p:extLst>
      <p:ext uri="{BB962C8B-B14F-4D97-AF65-F5344CB8AC3E}">
        <p14:creationId xmlns:p14="http://schemas.microsoft.com/office/powerpoint/2010/main" val="595851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232</TotalTime>
  <Words>1291</Words>
  <Application>Microsoft Macintosh PowerPoint</Application>
  <PresentationFormat>Widescreen</PresentationFormat>
  <Paragraphs>130</Paragraphs>
  <Slides>16</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ff2</vt:lpstr>
      <vt:lpstr>Gill Sans MT</vt:lpstr>
      <vt:lpstr>NexusSans</vt:lpstr>
      <vt:lpstr>TimesNewRomanPSMT</vt:lpstr>
      <vt:lpstr>Gallery</vt:lpstr>
      <vt:lpstr>SIT718 – REAL WORLD ANALYTICS       (ASSIGNMENT 2 – task 5)</vt:lpstr>
      <vt:lpstr>Task 1: understanding THE DATA</vt:lpstr>
      <vt:lpstr>  Scatter plots and their relative correlation values</vt:lpstr>
      <vt:lpstr>  Scatter plots and their relative correlation values</vt:lpstr>
      <vt:lpstr>Distribution of data with histograms</vt:lpstr>
      <vt:lpstr>  Distributions and histograms of data</vt:lpstr>
      <vt:lpstr>  Distributions and histograms of data</vt:lpstr>
      <vt:lpstr>  Task 2: - transforming the data</vt:lpstr>
      <vt:lpstr>PowerPoint Presentation</vt:lpstr>
      <vt:lpstr> IMPORTANCE OF EACH CHOSEN VARIABLE </vt:lpstr>
      <vt:lpstr>  Task 3: - Building models and finding the best fit model</vt:lpstr>
      <vt:lpstr> Task 4: prediction for the data model</vt:lpstr>
      <vt:lpstr> Best conditions for the chosen variables</vt:lpstr>
      <vt:lpstr> Implications and limitations of the Choquet integral model</vt:lpstr>
      <vt:lpstr>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SIT718 – REAL WORLD ANALYTICS      (ASSIGNMENT 2)</dc:title>
  <dc:creator>PRAJITH SURESH</dc:creator>
  <cp:lastModifiedBy>PRAJITH SURESH</cp:lastModifiedBy>
  <cp:revision>84</cp:revision>
  <dcterms:created xsi:type="dcterms:W3CDTF">2022-09-04T05:54:35Z</dcterms:created>
  <dcterms:modified xsi:type="dcterms:W3CDTF">2022-09-04T09:46:42Z</dcterms:modified>
</cp:coreProperties>
</file>